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147309148" r:id="rId2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9" d="100"/>
          <a:sy n="79" d="100"/>
        </p:scale>
        <p:origin x="43" y="3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04D864C-7F20-42B8-8571-F150DEBC59DB}" type="datetimeFigureOut">
              <a:rPr lang="zh-CN" altLang="en-US" smtClean="0"/>
              <a:t>2024/11/8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44C9AAB-45E8-491F-AB0F-046C735BCFF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787099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4AA51CA-5F86-4FFA-AF76-EFA20A25968D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784022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5117F10-0E67-45CB-A80A-5D52A6C7DDD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BEDF3493-C6FE-4829-B456-2FBE40AA01F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8F5A6720-8C9C-40CB-AF5E-5999EDA6D4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A046B-8121-484A-8B42-CEC88E21676C}" type="datetimeFigureOut">
              <a:rPr lang="zh-CN" altLang="en-US" smtClean="0"/>
              <a:t>2024/11/8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DCD8483D-C462-49FE-816B-9959A6B7FE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A15CA792-2944-4D64-A05A-BB6AF44453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A4094-85FB-406F-9993-451126F3A99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803358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34359A1-5816-4748-B8D2-57318C3AF4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7B30C66B-FA2E-4720-B491-495261F7AF0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B69864AF-8311-4053-B5DB-3D7E6DD331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A046B-8121-484A-8B42-CEC88E21676C}" type="datetimeFigureOut">
              <a:rPr lang="zh-CN" altLang="en-US" smtClean="0"/>
              <a:t>2024/11/8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16330781-E4CB-4418-807A-8D36D384C1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700B954C-35C7-41BF-A290-2E0E50CFB2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A4094-85FB-406F-9993-451126F3A99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407691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A1A5B5E4-BB74-4F9C-9FE2-198DDE3241D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8BC34B97-F5E1-4B8A-9C08-57E2F2E9619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16963D32-775A-4462-B5C4-BAF00D983B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A046B-8121-484A-8B42-CEC88E21676C}" type="datetimeFigureOut">
              <a:rPr lang="zh-CN" altLang="en-US" smtClean="0"/>
              <a:t>2024/11/8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361652E8-4C73-45C7-AB27-841B130848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B12DC516-487A-462D-88EC-5FE7BAAD36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A4094-85FB-406F-9993-451126F3A99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532096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97ECD7D-031E-4B82-BCFF-86ACE48C60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90CCDE33-8979-474A-AF9F-F74960ACA3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4BB00AF5-C3A2-4F4F-8890-7A0F8D4903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A046B-8121-484A-8B42-CEC88E21676C}" type="datetimeFigureOut">
              <a:rPr lang="zh-CN" altLang="en-US" smtClean="0"/>
              <a:t>2024/11/8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7C503928-A195-44FC-8C1D-3A9A263C6B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5243E5B4-56B6-4350-8F87-CC029088A9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A4094-85FB-406F-9993-451126F3A99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159847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5AB56EA-DE5F-4143-B284-B44371776E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4A8937D3-405A-40BA-9673-F09AE4F9D7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4F6DC217-1A05-466C-BE09-85698E2957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A046B-8121-484A-8B42-CEC88E21676C}" type="datetimeFigureOut">
              <a:rPr lang="zh-CN" altLang="en-US" smtClean="0"/>
              <a:t>2024/11/8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810AE922-5B85-4B00-9515-B73D3D27C7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A00B4F24-907D-49E1-8829-7A16419F83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A4094-85FB-406F-9993-451126F3A99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661042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E05F114-4662-4BAC-B710-C68CD80AB8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D1F28110-88D6-4D27-BC74-F56740CC0C1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03C21016-8DAF-4C76-88C6-FDB1BE58C31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BF7130DB-FF87-451D-B58B-2D77596F0C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A046B-8121-484A-8B42-CEC88E21676C}" type="datetimeFigureOut">
              <a:rPr lang="zh-CN" altLang="en-US" smtClean="0"/>
              <a:t>2024/11/8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DBCC927B-BB9B-4F73-B676-DC1C70352A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46E19724-DE29-4464-9BB5-4AC1FD8170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A4094-85FB-406F-9993-451126F3A99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938661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73FA400-1E54-482E-96BA-C8A59720A1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141A1AFE-2C75-4663-921A-0F8DBEAC7D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0539485F-65F2-4A70-BAD2-B3CCDD0396C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5A1ED84F-DA15-4F7C-83AC-C4CDCBDDA15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81A31343-CD5E-42C7-BB74-5BFEEF4A1E6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BE07F1E5-A5BA-48D0-8780-F121402D7E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A046B-8121-484A-8B42-CEC88E21676C}" type="datetimeFigureOut">
              <a:rPr lang="zh-CN" altLang="en-US" smtClean="0"/>
              <a:t>2024/11/8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A9FD030F-8E28-4E6A-B389-F7E15EE372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CFD067D8-604D-4053-96B6-DBC1F1C7DC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A4094-85FB-406F-9993-451126F3A99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281781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A9AA533-6807-42DA-AC85-5882566B9C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CF5A67F8-A1B9-4257-87BC-CB024CE3DD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A046B-8121-484A-8B42-CEC88E21676C}" type="datetimeFigureOut">
              <a:rPr lang="zh-CN" altLang="en-US" smtClean="0"/>
              <a:t>2024/11/8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5BC8279C-390A-4340-A201-A5AD84097A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39B9D5D1-3BE6-46AB-8F13-28CA94D382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A4094-85FB-406F-9993-451126F3A99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742950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8227A036-AFA8-4AB6-9DE8-F80AF2FACD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A046B-8121-484A-8B42-CEC88E21676C}" type="datetimeFigureOut">
              <a:rPr lang="zh-CN" altLang="en-US" smtClean="0"/>
              <a:t>2024/11/8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F2C9D245-ABC9-4EB9-9517-A075F38096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24CE879E-8A70-4ED7-94B1-883304EE9F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A4094-85FB-406F-9993-451126F3A99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529260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D4FC23A-75EE-4FF3-A426-216AD77DCA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AAE56E84-D7FC-4F2E-B165-CFBA4AE23A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CB7654A9-B491-406C-87F4-112CA770737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31368DC3-B642-4341-BD38-EED5AE4839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A046B-8121-484A-8B42-CEC88E21676C}" type="datetimeFigureOut">
              <a:rPr lang="zh-CN" altLang="en-US" smtClean="0"/>
              <a:t>2024/11/8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707C526E-A483-423A-A197-B42585B0C3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F07B27DD-277C-4494-890B-3D10F94CA3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A4094-85FB-406F-9993-451126F3A99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70821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9644CEF-72C7-454B-A462-2D1392F4AA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821241F6-D0F5-4D0F-BF3C-DE8BBB7D8D8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2943DFBB-0B06-45A4-9AED-C9FF60BDBD8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1EC042BF-9AEB-4828-BA09-F40DEE9B4E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A046B-8121-484A-8B42-CEC88E21676C}" type="datetimeFigureOut">
              <a:rPr lang="zh-CN" altLang="en-US" smtClean="0"/>
              <a:t>2024/11/8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B44B21A5-5405-461C-B0CE-FDFFD4D923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5E7C5CEF-01FA-4BDE-AE79-3D7CEDDF21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A4094-85FB-406F-9993-451126F3A99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23748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A66B2081-2547-49ED-87F0-F97A76201C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8B806C21-F245-4072-B7F7-1F5B71F30E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5EA2A930-7304-439E-BF19-67CA80FD7B4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2A046B-8121-484A-8B42-CEC88E21676C}" type="datetimeFigureOut">
              <a:rPr lang="zh-CN" altLang="en-US" smtClean="0"/>
              <a:t>2024/11/8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06424009-3BEE-4C3A-A746-39BDF16E460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966C56B8-6F4D-4C67-A891-A8CA22240ED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BA4094-85FB-406F-9993-451126F3A99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758970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0.emf"/><Relationship Id="rId3" Type="http://schemas.openxmlformats.org/officeDocument/2006/relationships/image" Target="../media/image1.png"/><Relationship Id="rId7" Type="http://schemas.openxmlformats.org/officeDocument/2006/relationships/image" Target="../media/image5.jpeg"/><Relationship Id="rId12" Type="http://schemas.openxmlformats.org/officeDocument/2006/relationships/image" Target="../media/image9.pn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11" Type="http://schemas.openxmlformats.org/officeDocument/2006/relationships/image" Target="../media/image8.emf"/><Relationship Id="rId5" Type="http://schemas.openxmlformats.org/officeDocument/2006/relationships/image" Target="../media/image3.svg"/><Relationship Id="rId15" Type="http://schemas.openxmlformats.org/officeDocument/2006/relationships/image" Target="../media/image12.emf"/><Relationship Id="rId10" Type="http://schemas.openxmlformats.org/officeDocument/2006/relationships/image" Target="../media/image7.emf"/><Relationship Id="rId4" Type="http://schemas.openxmlformats.org/officeDocument/2006/relationships/image" Target="../media/image2.png"/><Relationship Id="rId9" Type="http://schemas.microsoft.com/office/2007/relationships/hdphoto" Target="../media/hdphoto1.wdp"/><Relationship Id="rId14" Type="http://schemas.openxmlformats.org/officeDocument/2006/relationships/image" Target="../media/image11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梯形 5">
            <a:extLst>
              <a:ext uri="{FF2B5EF4-FFF2-40B4-BE49-F238E27FC236}">
                <a16:creationId xmlns:a16="http://schemas.microsoft.com/office/drawing/2014/main" id="{2A95984C-595B-4528-ADE3-2EEFC102D107}"/>
              </a:ext>
            </a:extLst>
          </p:cNvPr>
          <p:cNvSpPr/>
          <p:nvPr/>
        </p:nvSpPr>
        <p:spPr>
          <a:xfrm>
            <a:off x="73234" y="5843637"/>
            <a:ext cx="4433239" cy="429553"/>
          </a:xfrm>
          <a:prstGeom prst="trapezoid">
            <a:avLst>
              <a:gd name="adj" fmla="val 101564"/>
            </a:avLst>
          </a:prstGeom>
          <a:gradFill flip="none" rotWithShape="1">
            <a:gsLst>
              <a:gs pos="0">
                <a:srgbClr val="0070C0">
                  <a:alpha val="39000"/>
                </a:srgbClr>
              </a:gs>
              <a:gs pos="21000">
                <a:srgbClr val="0070C0">
                  <a:alpha val="42000"/>
                </a:srgbClr>
              </a:gs>
              <a:gs pos="76000">
                <a:schemeClr val="accent4">
                  <a:lumMod val="60000"/>
                  <a:lumOff val="40000"/>
                  <a:alpha val="0"/>
                </a:schemeClr>
              </a:gs>
            </a:gsLst>
            <a:lin ang="16200000" scaled="1"/>
            <a:tileRect/>
          </a:gradFill>
          <a:ln>
            <a:gradFill>
              <a:gsLst>
                <a:gs pos="53000">
                  <a:srgbClr val="00B0F0">
                    <a:alpha val="0"/>
                  </a:srgbClr>
                </a:gs>
                <a:gs pos="100000">
                  <a:srgbClr val="00B0F0"/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" name="梯形 7">
            <a:extLst>
              <a:ext uri="{FF2B5EF4-FFF2-40B4-BE49-F238E27FC236}">
                <a16:creationId xmlns:a16="http://schemas.microsoft.com/office/drawing/2014/main" id="{5BDB6193-8ED0-4F80-910C-1297F78E925D}"/>
              </a:ext>
            </a:extLst>
          </p:cNvPr>
          <p:cNvSpPr/>
          <p:nvPr/>
        </p:nvSpPr>
        <p:spPr>
          <a:xfrm>
            <a:off x="5134247" y="5819919"/>
            <a:ext cx="3446359" cy="429553"/>
          </a:xfrm>
          <a:prstGeom prst="trapezoid">
            <a:avLst>
              <a:gd name="adj" fmla="val 101564"/>
            </a:avLst>
          </a:prstGeom>
          <a:gradFill flip="none" rotWithShape="1">
            <a:gsLst>
              <a:gs pos="0">
                <a:srgbClr val="0070C0">
                  <a:alpha val="39000"/>
                </a:srgbClr>
              </a:gs>
              <a:gs pos="21000">
                <a:srgbClr val="0070C0">
                  <a:alpha val="42000"/>
                </a:srgbClr>
              </a:gs>
              <a:gs pos="76000">
                <a:schemeClr val="accent4">
                  <a:lumMod val="60000"/>
                  <a:lumOff val="40000"/>
                  <a:alpha val="0"/>
                </a:schemeClr>
              </a:gs>
            </a:gsLst>
            <a:lin ang="16200000" scaled="1"/>
            <a:tileRect/>
          </a:gradFill>
          <a:ln>
            <a:gradFill>
              <a:gsLst>
                <a:gs pos="53000">
                  <a:srgbClr val="00B0F0">
                    <a:alpha val="0"/>
                  </a:srgbClr>
                </a:gs>
                <a:gs pos="100000">
                  <a:srgbClr val="00B0F0"/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20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cxnSp>
        <p:nvCxnSpPr>
          <p:cNvPr id="15" name="连接符: 肘形 14">
            <a:extLst>
              <a:ext uri="{FF2B5EF4-FFF2-40B4-BE49-F238E27FC236}">
                <a16:creationId xmlns:a16="http://schemas.microsoft.com/office/drawing/2014/main" id="{B81A72B7-12AA-4132-9BE4-5AEF6145B9BA}"/>
              </a:ext>
            </a:extLst>
          </p:cNvPr>
          <p:cNvCxnSpPr>
            <a:cxnSpLocks/>
            <a:stCxn id="40" idx="1"/>
            <a:endCxn id="54" idx="0"/>
          </p:cNvCxnSpPr>
          <p:nvPr/>
        </p:nvCxnSpPr>
        <p:spPr>
          <a:xfrm rot="10800000" flipV="1">
            <a:off x="2305281" y="2129291"/>
            <a:ext cx="1791387" cy="925835"/>
          </a:xfrm>
          <a:prstGeom prst="bentConnector2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文本框 17">
            <a:extLst>
              <a:ext uri="{FF2B5EF4-FFF2-40B4-BE49-F238E27FC236}">
                <a16:creationId xmlns:a16="http://schemas.microsoft.com/office/drawing/2014/main" id="{0A989BEB-A795-4E98-8B13-9C2734657F4F}"/>
              </a:ext>
            </a:extLst>
          </p:cNvPr>
          <p:cNvSpPr txBox="1"/>
          <p:nvPr/>
        </p:nvSpPr>
        <p:spPr>
          <a:xfrm>
            <a:off x="1773379" y="4392491"/>
            <a:ext cx="95410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接入交换机</a:t>
            </a:r>
          </a:p>
        </p:txBody>
      </p:sp>
      <p:cxnSp>
        <p:nvCxnSpPr>
          <p:cNvPr id="19" name="连接符: 肘形 18">
            <a:extLst>
              <a:ext uri="{FF2B5EF4-FFF2-40B4-BE49-F238E27FC236}">
                <a16:creationId xmlns:a16="http://schemas.microsoft.com/office/drawing/2014/main" id="{EE6AA4DC-92E4-481F-A12E-34B8805F5DBA}"/>
              </a:ext>
            </a:extLst>
          </p:cNvPr>
          <p:cNvCxnSpPr>
            <a:cxnSpLocks/>
            <a:stCxn id="54" idx="2"/>
            <a:endCxn id="63" idx="0"/>
          </p:cNvCxnSpPr>
          <p:nvPr/>
        </p:nvCxnSpPr>
        <p:spPr>
          <a:xfrm rot="5400000">
            <a:off x="1385785" y="3437628"/>
            <a:ext cx="841197" cy="997794"/>
          </a:xfrm>
          <a:prstGeom prst="bentConnector3">
            <a:avLst>
              <a:gd name="adj1" fmla="val 50000"/>
            </a:avLst>
          </a:prstGeom>
          <a:ln w="19050">
            <a:solidFill>
              <a:srgbClr val="FFC000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文本框 21">
            <a:extLst>
              <a:ext uri="{FF2B5EF4-FFF2-40B4-BE49-F238E27FC236}">
                <a16:creationId xmlns:a16="http://schemas.microsoft.com/office/drawing/2014/main" id="{D52ECB97-B83D-4044-A230-9486B3A08DB2}"/>
              </a:ext>
            </a:extLst>
          </p:cNvPr>
          <p:cNvSpPr txBox="1"/>
          <p:nvPr/>
        </p:nvSpPr>
        <p:spPr>
          <a:xfrm>
            <a:off x="868348" y="5849919"/>
            <a:ext cx="69602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无线</a:t>
            </a:r>
            <a:r>
              <a:rPr lang="en-US" altLang="zh-CN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AP</a:t>
            </a:r>
            <a:endParaRPr lang="zh-CN" altLang="en-US" sz="12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24" name="图片 23">
            <a:extLst>
              <a:ext uri="{FF2B5EF4-FFF2-40B4-BE49-F238E27FC236}">
                <a16:creationId xmlns:a16="http://schemas.microsoft.com/office/drawing/2014/main" id="{E3F8FA87-3A97-488A-9FD2-3FFCA6CCBB3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14013" y="5430094"/>
            <a:ext cx="362867" cy="362867"/>
          </a:xfrm>
          <a:prstGeom prst="rect">
            <a:avLst/>
          </a:prstGeom>
        </p:spPr>
      </p:pic>
      <p:sp>
        <p:nvSpPr>
          <p:cNvPr id="26" name="文本框 25">
            <a:extLst>
              <a:ext uri="{FF2B5EF4-FFF2-40B4-BE49-F238E27FC236}">
                <a16:creationId xmlns:a16="http://schemas.microsoft.com/office/drawing/2014/main" id="{59043961-B684-4D93-B4E6-8835C4ECDF0C}"/>
              </a:ext>
            </a:extLst>
          </p:cNvPr>
          <p:cNvSpPr txBox="1"/>
          <p:nvPr/>
        </p:nvSpPr>
        <p:spPr>
          <a:xfrm>
            <a:off x="7229560" y="3512973"/>
            <a:ext cx="95250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1:32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分光器</a:t>
            </a:r>
          </a:p>
        </p:txBody>
      </p:sp>
      <p:pic>
        <p:nvPicPr>
          <p:cNvPr id="27" name="图形 20">
            <a:extLst>
              <a:ext uri="{FF2B5EF4-FFF2-40B4-BE49-F238E27FC236}">
                <a16:creationId xmlns:a16="http://schemas.microsoft.com/office/drawing/2014/main" id="{03214F51-6C68-4FFC-9302-1728D3F521B3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6697443" y="3189680"/>
            <a:ext cx="461792" cy="461792"/>
          </a:xfrm>
          <a:prstGeom prst="rect">
            <a:avLst/>
          </a:prstGeom>
        </p:spPr>
      </p:pic>
      <p:sp>
        <p:nvSpPr>
          <p:cNvPr id="30" name="文本框 29">
            <a:extLst>
              <a:ext uri="{FF2B5EF4-FFF2-40B4-BE49-F238E27FC236}">
                <a16:creationId xmlns:a16="http://schemas.microsoft.com/office/drawing/2014/main" id="{08E803F6-30BF-476E-8E50-2D69A7454E1C}"/>
              </a:ext>
            </a:extLst>
          </p:cNvPr>
          <p:cNvSpPr txBox="1"/>
          <p:nvPr/>
        </p:nvSpPr>
        <p:spPr>
          <a:xfrm>
            <a:off x="2815684" y="3374556"/>
            <a:ext cx="95410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汇聚交换机</a:t>
            </a:r>
          </a:p>
        </p:txBody>
      </p:sp>
      <p:cxnSp>
        <p:nvCxnSpPr>
          <p:cNvPr id="31" name="连接符: 肘形 30">
            <a:extLst>
              <a:ext uri="{FF2B5EF4-FFF2-40B4-BE49-F238E27FC236}">
                <a16:creationId xmlns:a16="http://schemas.microsoft.com/office/drawing/2014/main" id="{A012CEE6-F3EA-42F8-A876-71C907035F2A}"/>
              </a:ext>
            </a:extLst>
          </p:cNvPr>
          <p:cNvCxnSpPr>
            <a:cxnSpLocks/>
            <a:stCxn id="40" idx="3"/>
            <a:endCxn id="27" idx="0"/>
          </p:cNvCxnSpPr>
          <p:nvPr/>
        </p:nvCxnSpPr>
        <p:spPr>
          <a:xfrm>
            <a:off x="4718667" y="2129292"/>
            <a:ext cx="2209672" cy="1060388"/>
          </a:xfrm>
          <a:prstGeom prst="bentConnector2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文本框 32">
            <a:extLst>
              <a:ext uri="{FF2B5EF4-FFF2-40B4-BE49-F238E27FC236}">
                <a16:creationId xmlns:a16="http://schemas.microsoft.com/office/drawing/2014/main" id="{6706012B-E2CA-4798-99C9-8F0055D6955C}"/>
              </a:ext>
            </a:extLst>
          </p:cNvPr>
          <p:cNvSpPr txBox="1"/>
          <p:nvPr/>
        </p:nvSpPr>
        <p:spPr>
          <a:xfrm>
            <a:off x="6303331" y="5146725"/>
            <a:ext cx="111460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ONU(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带</a:t>
            </a:r>
            <a:r>
              <a:rPr lang="en-US" altLang="zh-CN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	</a:t>
            </a:r>
            <a:r>
              <a:rPr lang="en-US" altLang="zh-CN" sz="1200" dirty="0" err="1">
                <a:latin typeface="微软雅黑" panose="020B0503020204020204" pitchFamily="34" charset="-122"/>
                <a:ea typeface="微软雅黑" panose="020B0503020204020204" pitchFamily="34" charset="-122"/>
              </a:rPr>
              <a:t>wifi</a:t>
            </a:r>
            <a:r>
              <a:rPr lang="en-US" altLang="zh-CN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)</a:t>
            </a:r>
            <a:endParaRPr lang="zh-CN" altLang="en-US" sz="12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40" name="图片 39">
            <a:extLst>
              <a:ext uri="{FF2B5EF4-FFF2-40B4-BE49-F238E27FC236}">
                <a16:creationId xmlns:a16="http://schemas.microsoft.com/office/drawing/2014/main" id="{A34FF859-950B-4ACD-832C-E1218D4A4190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096667" y="1747116"/>
            <a:ext cx="622000" cy="764351"/>
          </a:xfrm>
          <a:prstGeom prst="rect">
            <a:avLst/>
          </a:prstGeom>
        </p:spPr>
      </p:pic>
      <p:grpSp>
        <p:nvGrpSpPr>
          <p:cNvPr id="41" name="组合 40">
            <a:extLst>
              <a:ext uri="{FF2B5EF4-FFF2-40B4-BE49-F238E27FC236}">
                <a16:creationId xmlns:a16="http://schemas.microsoft.com/office/drawing/2014/main" id="{AD450D7D-62FB-4AF2-BAB4-6383B7461BD9}"/>
              </a:ext>
            </a:extLst>
          </p:cNvPr>
          <p:cNvGrpSpPr/>
          <p:nvPr/>
        </p:nvGrpSpPr>
        <p:grpSpPr>
          <a:xfrm>
            <a:off x="4857751" y="2278521"/>
            <a:ext cx="965832" cy="568107"/>
            <a:chOff x="13563594" y="2321926"/>
            <a:chExt cx="2085725" cy="989737"/>
          </a:xfrm>
        </p:grpSpPr>
        <p:sp>
          <p:nvSpPr>
            <p:cNvPr id="42" name="椭圆形标注 7">
              <a:extLst>
                <a:ext uri="{FF2B5EF4-FFF2-40B4-BE49-F238E27FC236}">
                  <a16:creationId xmlns:a16="http://schemas.microsoft.com/office/drawing/2014/main" id="{D79B5556-E872-45C4-9B0A-F661B12E8F33}"/>
                </a:ext>
              </a:extLst>
            </p:cNvPr>
            <p:cNvSpPr/>
            <p:nvPr/>
          </p:nvSpPr>
          <p:spPr>
            <a:xfrm>
              <a:off x="13563594" y="2321926"/>
              <a:ext cx="2085725" cy="989737"/>
            </a:xfrm>
            <a:prstGeom prst="wedgeEllipseCallout">
              <a:avLst>
                <a:gd name="adj1" fmla="val -58962"/>
                <a:gd name="adj2" fmla="val -48372"/>
              </a:avLst>
            </a:prstGeom>
            <a:solidFill>
              <a:schemeClr val="bg1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40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pic>
          <p:nvPicPr>
            <p:cNvPr id="43" name="Picture 11">
              <a:extLst>
                <a:ext uri="{FF2B5EF4-FFF2-40B4-BE49-F238E27FC236}">
                  <a16:creationId xmlns:a16="http://schemas.microsoft.com/office/drawing/2014/main" id="{F016C44B-0715-4B15-B183-43F2D2015E8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882745" y="2498166"/>
              <a:ext cx="1447423" cy="4638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4" name="矩形 43">
              <a:extLst>
                <a:ext uri="{FF2B5EF4-FFF2-40B4-BE49-F238E27FC236}">
                  <a16:creationId xmlns:a16="http://schemas.microsoft.com/office/drawing/2014/main" id="{6B58BCE0-ABD6-4B2D-8A77-25A3D43A29DF}"/>
                </a:ext>
              </a:extLst>
            </p:cNvPr>
            <p:cNvSpPr/>
            <p:nvPr/>
          </p:nvSpPr>
          <p:spPr>
            <a:xfrm>
              <a:off x="13910308" y="2850600"/>
              <a:ext cx="1392297" cy="402148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altLang="zh-CN" sz="900" b="1" dirty="0">
                  <a:solidFill>
                    <a:srgbClr val="5A99D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OLT</a:t>
              </a:r>
              <a:r>
                <a:rPr lang="zh-CN" altLang="en-US" sz="900" b="1" dirty="0">
                  <a:solidFill>
                    <a:srgbClr val="5A99D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板卡</a:t>
              </a:r>
            </a:p>
          </p:txBody>
        </p:sp>
      </p:grpSp>
      <p:grpSp>
        <p:nvGrpSpPr>
          <p:cNvPr id="45" name="组合 44">
            <a:extLst>
              <a:ext uri="{FF2B5EF4-FFF2-40B4-BE49-F238E27FC236}">
                <a16:creationId xmlns:a16="http://schemas.microsoft.com/office/drawing/2014/main" id="{506A0215-3F5C-4778-B0BA-5F750855938E}"/>
              </a:ext>
            </a:extLst>
          </p:cNvPr>
          <p:cNvGrpSpPr/>
          <p:nvPr/>
        </p:nvGrpSpPr>
        <p:grpSpPr>
          <a:xfrm>
            <a:off x="2785873" y="2332099"/>
            <a:ext cx="962646" cy="526656"/>
            <a:chOff x="10330121" y="2321926"/>
            <a:chExt cx="2085725" cy="989737"/>
          </a:xfrm>
        </p:grpSpPr>
        <p:sp>
          <p:nvSpPr>
            <p:cNvPr id="46" name="椭圆形标注 9">
              <a:extLst>
                <a:ext uri="{FF2B5EF4-FFF2-40B4-BE49-F238E27FC236}">
                  <a16:creationId xmlns:a16="http://schemas.microsoft.com/office/drawing/2014/main" id="{F8CC3862-40B4-4FC5-9AAF-660FCBF0CBA4}"/>
                </a:ext>
              </a:extLst>
            </p:cNvPr>
            <p:cNvSpPr/>
            <p:nvPr/>
          </p:nvSpPr>
          <p:spPr>
            <a:xfrm>
              <a:off x="10330121" y="2321926"/>
              <a:ext cx="2085725" cy="989737"/>
            </a:xfrm>
            <a:prstGeom prst="wedgeEllipseCallout">
              <a:avLst>
                <a:gd name="adj1" fmla="val 56282"/>
                <a:gd name="adj2" fmla="val -48155"/>
              </a:avLst>
            </a:prstGeom>
            <a:solidFill>
              <a:schemeClr val="bg1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40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47" name="矩形 46">
              <a:extLst>
                <a:ext uri="{FF2B5EF4-FFF2-40B4-BE49-F238E27FC236}">
                  <a16:creationId xmlns:a16="http://schemas.microsoft.com/office/drawing/2014/main" id="{840C8E3C-5C30-42A0-A27A-22608FB53A37}"/>
                </a:ext>
              </a:extLst>
            </p:cNvPr>
            <p:cNvSpPr/>
            <p:nvPr/>
          </p:nvSpPr>
          <p:spPr>
            <a:xfrm>
              <a:off x="10389984" y="2819967"/>
              <a:ext cx="1900512" cy="4337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zh-CN" altLang="en-US" sz="900" b="1" dirty="0">
                  <a:solidFill>
                    <a:srgbClr val="5A99D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以太交换板卡</a:t>
              </a:r>
            </a:p>
          </p:txBody>
        </p:sp>
        <p:pic>
          <p:nvPicPr>
            <p:cNvPr id="48" name="图片 47">
              <a:extLst>
                <a:ext uri="{FF2B5EF4-FFF2-40B4-BE49-F238E27FC236}">
                  <a16:creationId xmlns:a16="http://schemas.microsoft.com/office/drawing/2014/main" id="{D279C2B0-C726-4A6F-895C-D464BEA945C3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8" cstate="print">
              <a:extLst>
                <a:ext uri="{BEBA8EAE-BF5A-486C-A8C5-ECC9F3942E4B}">
                  <a14:imgProps xmlns:a14="http://schemas.microsoft.com/office/drawing/2010/main">
                    <a14:imgLayer r:embed="rId9">
                      <a14:imgEffect>
                        <a14:backgroundRemoval t="9972" b="89744" l="6274" r="89924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/>
                </a:ext>
              </a:extLst>
            </a:blip>
            <a:srcRect l="5075" t="33846" r="9682" b="22474"/>
            <a:stretch/>
          </p:blipFill>
          <p:spPr>
            <a:xfrm>
              <a:off x="10616580" y="2465644"/>
              <a:ext cx="1447423" cy="496383"/>
            </a:xfrm>
            <a:prstGeom prst="rect">
              <a:avLst/>
            </a:prstGeom>
          </p:spPr>
        </p:pic>
      </p:grpSp>
      <p:cxnSp>
        <p:nvCxnSpPr>
          <p:cNvPr id="49" name="直接连接符 48">
            <a:extLst>
              <a:ext uri="{FF2B5EF4-FFF2-40B4-BE49-F238E27FC236}">
                <a16:creationId xmlns:a16="http://schemas.microsoft.com/office/drawing/2014/main" id="{95DFBFD1-9CF1-463E-8DB9-70FC2184DD43}"/>
              </a:ext>
            </a:extLst>
          </p:cNvPr>
          <p:cNvCxnSpPr>
            <a:cxnSpLocks/>
            <a:stCxn id="64" idx="0"/>
            <a:endCxn id="27" idx="2"/>
          </p:cNvCxnSpPr>
          <p:nvPr/>
        </p:nvCxnSpPr>
        <p:spPr>
          <a:xfrm rot="16200000" flipV="1">
            <a:off x="6622816" y="3956996"/>
            <a:ext cx="1388521" cy="777473"/>
          </a:xfrm>
          <a:prstGeom prst="bentConnector3">
            <a:avLst>
              <a:gd name="adj1" fmla="val 50000"/>
            </a:avLst>
          </a:prstGeom>
          <a:ln w="19050"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直接连接符 49">
            <a:extLst>
              <a:ext uri="{FF2B5EF4-FFF2-40B4-BE49-F238E27FC236}">
                <a16:creationId xmlns:a16="http://schemas.microsoft.com/office/drawing/2014/main" id="{16615E42-D6B4-4500-9BFF-0C951653DACE}"/>
              </a:ext>
            </a:extLst>
          </p:cNvPr>
          <p:cNvCxnSpPr>
            <a:cxnSpLocks/>
            <a:stCxn id="57" idx="0"/>
            <a:endCxn id="27" idx="2"/>
          </p:cNvCxnSpPr>
          <p:nvPr/>
        </p:nvCxnSpPr>
        <p:spPr>
          <a:xfrm rot="5400000" flipH="1" flipV="1">
            <a:off x="5751056" y="3859083"/>
            <a:ext cx="1384894" cy="969672"/>
          </a:xfrm>
          <a:prstGeom prst="bentConnector3">
            <a:avLst>
              <a:gd name="adj1" fmla="val 50000"/>
            </a:avLst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文本框 50">
            <a:extLst>
              <a:ext uri="{FF2B5EF4-FFF2-40B4-BE49-F238E27FC236}">
                <a16:creationId xmlns:a16="http://schemas.microsoft.com/office/drawing/2014/main" id="{F9E4A796-D98B-4063-9B36-34A9F98C0B63}"/>
              </a:ext>
            </a:extLst>
          </p:cNvPr>
          <p:cNvSpPr txBox="1"/>
          <p:nvPr/>
        </p:nvSpPr>
        <p:spPr>
          <a:xfrm>
            <a:off x="11522117" y="284723"/>
            <a:ext cx="91492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万兆光</a:t>
            </a:r>
          </a:p>
        </p:txBody>
      </p:sp>
      <p:sp>
        <p:nvSpPr>
          <p:cNvPr id="52" name="文本框 51">
            <a:extLst>
              <a:ext uri="{FF2B5EF4-FFF2-40B4-BE49-F238E27FC236}">
                <a16:creationId xmlns:a16="http://schemas.microsoft.com/office/drawing/2014/main" id="{7A8AE148-4152-477D-9DB8-9823EB382702}"/>
              </a:ext>
            </a:extLst>
          </p:cNvPr>
          <p:cNvSpPr txBox="1"/>
          <p:nvPr/>
        </p:nvSpPr>
        <p:spPr>
          <a:xfrm>
            <a:off x="11485340" y="603694"/>
            <a:ext cx="137421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千兆光</a:t>
            </a:r>
          </a:p>
        </p:txBody>
      </p:sp>
      <p:cxnSp>
        <p:nvCxnSpPr>
          <p:cNvPr id="53" name="直接连接符 52">
            <a:extLst>
              <a:ext uri="{FF2B5EF4-FFF2-40B4-BE49-F238E27FC236}">
                <a16:creationId xmlns:a16="http://schemas.microsoft.com/office/drawing/2014/main" id="{CF2BF6B3-3B1A-4FA0-A924-8187B0DBF17B}"/>
              </a:ext>
            </a:extLst>
          </p:cNvPr>
          <p:cNvCxnSpPr>
            <a:cxnSpLocks/>
          </p:cNvCxnSpPr>
          <p:nvPr/>
        </p:nvCxnSpPr>
        <p:spPr>
          <a:xfrm>
            <a:off x="11107397" y="435302"/>
            <a:ext cx="477147" cy="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肘形连接符 21">
            <a:extLst>
              <a:ext uri="{FF2B5EF4-FFF2-40B4-BE49-F238E27FC236}">
                <a16:creationId xmlns:a16="http://schemas.microsoft.com/office/drawing/2014/main" id="{D4968A6A-2484-4A38-8B71-2C45F1823034}"/>
              </a:ext>
            </a:extLst>
          </p:cNvPr>
          <p:cNvCxnSpPr>
            <a:cxnSpLocks/>
          </p:cNvCxnSpPr>
          <p:nvPr/>
        </p:nvCxnSpPr>
        <p:spPr>
          <a:xfrm flipH="1">
            <a:off x="11076863" y="768216"/>
            <a:ext cx="464671" cy="0"/>
          </a:xfrm>
          <a:prstGeom prst="straightConnector1">
            <a:avLst/>
          </a:prstGeom>
          <a:ln w="19050">
            <a:solidFill>
              <a:schemeClr val="accent4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文本框 57">
            <a:extLst>
              <a:ext uri="{FF2B5EF4-FFF2-40B4-BE49-F238E27FC236}">
                <a16:creationId xmlns:a16="http://schemas.microsoft.com/office/drawing/2014/main" id="{535ED925-086A-42AC-A52F-1973726318FA}"/>
              </a:ext>
            </a:extLst>
          </p:cNvPr>
          <p:cNvSpPr txBox="1"/>
          <p:nvPr/>
        </p:nvSpPr>
        <p:spPr>
          <a:xfrm>
            <a:off x="73234" y="6280439"/>
            <a:ext cx="4433240" cy="492443"/>
          </a:xfrm>
          <a:prstGeom prst="rect">
            <a:avLst/>
          </a:prstGeom>
          <a:gradFill flip="none" rotWithShape="1">
            <a:gsLst>
              <a:gs pos="0">
                <a:srgbClr val="0070C0">
                  <a:alpha val="39000"/>
                </a:srgbClr>
              </a:gs>
              <a:gs pos="21000">
                <a:srgbClr val="0070C0">
                  <a:alpha val="42000"/>
                </a:srgbClr>
              </a:gs>
              <a:gs pos="76000">
                <a:schemeClr val="accent4">
                  <a:lumMod val="60000"/>
                  <a:lumOff val="40000"/>
                  <a:alpha val="0"/>
                </a:schemeClr>
              </a:gs>
            </a:gsLst>
            <a:lin ang="16200000" scaled="1"/>
            <a:tileRect/>
          </a:gradFill>
          <a:ln>
            <a:solidFill>
              <a:srgbClr val="5A99D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zh-CN"/>
            </a:defPPr>
            <a:lvl1pPr algn="ctr">
              <a:defRPr sz="135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</a:defRPr>
            </a:lvl9pPr>
          </a:lstStyle>
          <a:p>
            <a:r>
              <a:rPr lang="zh-CN" altLang="en-US" sz="1800" dirty="0">
                <a:solidFill>
                  <a:schemeClr val="tx1"/>
                </a:solidFill>
              </a:rPr>
              <a:t>办公、教学区</a:t>
            </a:r>
            <a:endParaRPr lang="en-US" altLang="zh-CN" sz="1800" dirty="0">
              <a:solidFill>
                <a:schemeClr val="tx1"/>
              </a:solidFill>
            </a:endParaRPr>
          </a:p>
        </p:txBody>
      </p:sp>
      <p:sp>
        <p:nvSpPr>
          <p:cNvPr id="59" name="文本框 58">
            <a:extLst>
              <a:ext uri="{FF2B5EF4-FFF2-40B4-BE49-F238E27FC236}">
                <a16:creationId xmlns:a16="http://schemas.microsoft.com/office/drawing/2014/main" id="{11A66A5C-E164-480C-B266-562855120BB6}"/>
              </a:ext>
            </a:extLst>
          </p:cNvPr>
          <p:cNvSpPr txBox="1"/>
          <p:nvPr/>
        </p:nvSpPr>
        <p:spPr>
          <a:xfrm>
            <a:off x="5134247" y="6249471"/>
            <a:ext cx="3446359" cy="492443"/>
          </a:xfrm>
          <a:prstGeom prst="rect">
            <a:avLst/>
          </a:prstGeom>
          <a:gradFill flip="none" rotWithShape="1">
            <a:gsLst>
              <a:gs pos="0">
                <a:srgbClr val="0070C0">
                  <a:alpha val="39000"/>
                </a:srgbClr>
              </a:gs>
              <a:gs pos="21000">
                <a:srgbClr val="0070C0">
                  <a:alpha val="42000"/>
                </a:srgbClr>
              </a:gs>
              <a:gs pos="76000">
                <a:schemeClr val="accent4">
                  <a:lumMod val="60000"/>
                  <a:lumOff val="40000"/>
                  <a:alpha val="0"/>
                </a:schemeClr>
              </a:gs>
            </a:gsLst>
            <a:lin ang="16200000" scaled="1"/>
            <a:tileRect/>
          </a:gradFill>
          <a:ln>
            <a:solidFill>
              <a:srgbClr val="5A99D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zh-CN"/>
            </a:defPPr>
            <a:lvl1pPr algn="ctr">
              <a:defRPr sz="135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</a:defRPr>
            </a:lvl9pPr>
          </a:lstStyle>
          <a:p>
            <a:r>
              <a:rPr lang="zh-CN" altLang="en-US" sz="1800" dirty="0">
                <a:solidFill>
                  <a:schemeClr val="tx1"/>
                </a:solidFill>
              </a:rPr>
              <a:t>宿舍区</a:t>
            </a:r>
            <a:endParaRPr lang="en-US" altLang="zh-CN" sz="1800" dirty="0">
              <a:solidFill>
                <a:schemeClr val="tx1"/>
              </a:solidFill>
            </a:endParaRPr>
          </a:p>
        </p:txBody>
      </p:sp>
      <p:sp>
        <p:nvSpPr>
          <p:cNvPr id="60" name="标题 1">
            <a:extLst>
              <a:ext uri="{FF2B5EF4-FFF2-40B4-BE49-F238E27FC236}">
                <a16:creationId xmlns:a16="http://schemas.microsoft.com/office/drawing/2014/main" id="{6B17F647-33EA-472A-A044-465464ABE7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2374" y="51847"/>
            <a:ext cx="10852237" cy="648728"/>
          </a:xfrm>
        </p:spPr>
        <p:txBody>
          <a:bodyPr>
            <a:normAutofit/>
          </a:bodyPr>
          <a:lstStyle/>
          <a:p>
            <a:pPr algn="ctr"/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拓扑图</a:t>
            </a:r>
          </a:p>
        </p:txBody>
      </p:sp>
      <p:pic>
        <p:nvPicPr>
          <p:cNvPr id="54" name="图片 53">
            <a:extLst>
              <a:ext uri="{FF2B5EF4-FFF2-40B4-BE49-F238E27FC236}">
                <a16:creationId xmlns:a16="http://schemas.microsoft.com/office/drawing/2014/main" id="{9D7CA69C-3DC1-4D31-8462-3C115808223F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074880" y="3055127"/>
            <a:ext cx="460800" cy="460800"/>
          </a:xfrm>
          <a:prstGeom prst="rect">
            <a:avLst/>
          </a:prstGeom>
        </p:spPr>
      </p:pic>
      <p:pic>
        <p:nvPicPr>
          <p:cNvPr id="57" name="图片 56">
            <a:extLst>
              <a:ext uri="{FF2B5EF4-FFF2-40B4-BE49-F238E27FC236}">
                <a16:creationId xmlns:a16="http://schemas.microsoft.com/office/drawing/2014/main" id="{1461FCDF-D594-4CC7-8FF6-6C81FA9BD1F9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766667" y="5036366"/>
            <a:ext cx="384000" cy="384000"/>
          </a:xfrm>
          <a:prstGeom prst="rect">
            <a:avLst/>
          </a:prstGeom>
        </p:spPr>
      </p:pic>
      <p:sp>
        <p:nvSpPr>
          <p:cNvPr id="61" name="文本框 60">
            <a:extLst>
              <a:ext uri="{FF2B5EF4-FFF2-40B4-BE49-F238E27FC236}">
                <a16:creationId xmlns:a16="http://schemas.microsoft.com/office/drawing/2014/main" id="{3CA2FFB0-8B97-49FE-BD5B-C09D0A654FF9}"/>
              </a:ext>
            </a:extLst>
          </p:cNvPr>
          <p:cNvSpPr txBox="1"/>
          <p:nvPr/>
        </p:nvSpPr>
        <p:spPr>
          <a:xfrm>
            <a:off x="11484180" y="939046"/>
            <a:ext cx="137421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千兆电</a:t>
            </a:r>
          </a:p>
        </p:txBody>
      </p:sp>
      <p:cxnSp>
        <p:nvCxnSpPr>
          <p:cNvPr id="62" name="肘形连接符 21">
            <a:extLst>
              <a:ext uri="{FF2B5EF4-FFF2-40B4-BE49-F238E27FC236}">
                <a16:creationId xmlns:a16="http://schemas.microsoft.com/office/drawing/2014/main" id="{F935513A-6F70-421E-B93D-A95087A40722}"/>
              </a:ext>
            </a:extLst>
          </p:cNvPr>
          <p:cNvCxnSpPr>
            <a:cxnSpLocks/>
          </p:cNvCxnSpPr>
          <p:nvPr/>
        </p:nvCxnSpPr>
        <p:spPr>
          <a:xfrm flipH="1">
            <a:off x="11107397" y="1082263"/>
            <a:ext cx="464671" cy="0"/>
          </a:xfrm>
          <a:prstGeom prst="straightConnector1">
            <a:avLst/>
          </a:prstGeom>
          <a:ln w="19050">
            <a:solidFill>
              <a:srgbClr val="0070C0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3" name="图片 62">
            <a:extLst>
              <a:ext uri="{FF2B5EF4-FFF2-40B4-BE49-F238E27FC236}">
                <a16:creationId xmlns:a16="http://schemas.microsoft.com/office/drawing/2014/main" id="{E63A9349-4F2D-479A-BDEE-9F4D450091F7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125086" y="4357124"/>
            <a:ext cx="364800" cy="364800"/>
          </a:xfrm>
          <a:prstGeom prst="rect">
            <a:avLst/>
          </a:prstGeom>
        </p:spPr>
      </p:pic>
      <p:pic>
        <p:nvPicPr>
          <p:cNvPr id="64" name="图片 63">
            <a:extLst>
              <a:ext uri="{FF2B5EF4-FFF2-40B4-BE49-F238E27FC236}">
                <a16:creationId xmlns:a16="http://schemas.microsoft.com/office/drawing/2014/main" id="{4CD2409C-103D-4884-B366-C332008B3484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513812" y="5039993"/>
            <a:ext cx="384000" cy="384000"/>
          </a:xfrm>
          <a:prstGeom prst="rect">
            <a:avLst/>
          </a:prstGeom>
        </p:spPr>
      </p:pic>
      <p:cxnSp>
        <p:nvCxnSpPr>
          <p:cNvPr id="66" name="直接连接符 65">
            <a:extLst>
              <a:ext uri="{FF2B5EF4-FFF2-40B4-BE49-F238E27FC236}">
                <a16:creationId xmlns:a16="http://schemas.microsoft.com/office/drawing/2014/main" id="{BB5616D6-EBAE-4FDC-8FFC-6E730F6A521B}"/>
              </a:ext>
            </a:extLst>
          </p:cNvPr>
          <p:cNvCxnSpPr>
            <a:cxnSpLocks/>
            <a:stCxn id="24" idx="0"/>
            <a:endCxn id="63" idx="2"/>
          </p:cNvCxnSpPr>
          <p:nvPr/>
        </p:nvCxnSpPr>
        <p:spPr>
          <a:xfrm flipV="1">
            <a:off x="1295447" y="4721924"/>
            <a:ext cx="12039" cy="708170"/>
          </a:xfrm>
          <a:prstGeom prst="lin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9" name="图片 68">
            <a:extLst>
              <a:ext uri="{FF2B5EF4-FFF2-40B4-BE49-F238E27FC236}">
                <a16:creationId xmlns:a16="http://schemas.microsoft.com/office/drawing/2014/main" id="{359B3CB4-8840-4B8C-B35E-EC359D258BA8}"/>
              </a:ext>
            </a:extLst>
          </p:cNvPr>
          <p:cNvPicPr>
            <a:picLocks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213093" y="5426737"/>
            <a:ext cx="350827" cy="362866"/>
          </a:xfrm>
          <a:prstGeom prst="rect">
            <a:avLst/>
          </a:prstGeom>
        </p:spPr>
      </p:pic>
      <p:pic>
        <p:nvPicPr>
          <p:cNvPr id="70" name="图片 69">
            <a:extLst>
              <a:ext uri="{FF2B5EF4-FFF2-40B4-BE49-F238E27FC236}">
                <a16:creationId xmlns:a16="http://schemas.microsoft.com/office/drawing/2014/main" id="{5D9FB404-7DB1-4C16-AB71-9278F84DA4C2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186175" y="4364356"/>
            <a:ext cx="364800" cy="364800"/>
          </a:xfrm>
          <a:prstGeom prst="rect">
            <a:avLst/>
          </a:prstGeom>
        </p:spPr>
      </p:pic>
      <p:cxnSp>
        <p:nvCxnSpPr>
          <p:cNvPr id="71" name="连接符: 肘形 70">
            <a:extLst>
              <a:ext uri="{FF2B5EF4-FFF2-40B4-BE49-F238E27FC236}">
                <a16:creationId xmlns:a16="http://schemas.microsoft.com/office/drawing/2014/main" id="{F4D9772C-EA21-420F-8083-C911728617EA}"/>
              </a:ext>
            </a:extLst>
          </p:cNvPr>
          <p:cNvCxnSpPr>
            <a:cxnSpLocks/>
            <a:stCxn id="54" idx="2"/>
            <a:endCxn id="70" idx="0"/>
          </p:cNvCxnSpPr>
          <p:nvPr/>
        </p:nvCxnSpPr>
        <p:spPr>
          <a:xfrm rot="16200000" flipH="1">
            <a:off x="2412713" y="3408493"/>
            <a:ext cx="848429" cy="1063295"/>
          </a:xfrm>
          <a:prstGeom prst="bentConnector3">
            <a:avLst>
              <a:gd name="adj1" fmla="val 50000"/>
            </a:avLst>
          </a:prstGeom>
          <a:ln w="19050">
            <a:solidFill>
              <a:srgbClr val="FFC000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直接连接符 75">
            <a:extLst>
              <a:ext uri="{FF2B5EF4-FFF2-40B4-BE49-F238E27FC236}">
                <a16:creationId xmlns:a16="http://schemas.microsoft.com/office/drawing/2014/main" id="{6D370A8C-61F3-4DDB-BCF9-102805C1D9A7}"/>
              </a:ext>
            </a:extLst>
          </p:cNvPr>
          <p:cNvCxnSpPr>
            <a:cxnSpLocks/>
          </p:cNvCxnSpPr>
          <p:nvPr/>
        </p:nvCxnSpPr>
        <p:spPr>
          <a:xfrm flipV="1">
            <a:off x="3376468" y="4728759"/>
            <a:ext cx="12039" cy="708170"/>
          </a:xfrm>
          <a:prstGeom prst="lin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文本框 76">
            <a:extLst>
              <a:ext uri="{FF2B5EF4-FFF2-40B4-BE49-F238E27FC236}">
                <a16:creationId xmlns:a16="http://schemas.microsoft.com/office/drawing/2014/main" id="{390E98A4-4F95-4A08-82DC-E17F78C93DC5}"/>
              </a:ext>
            </a:extLst>
          </p:cNvPr>
          <p:cNvSpPr txBox="1"/>
          <p:nvPr/>
        </p:nvSpPr>
        <p:spPr>
          <a:xfrm>
            <a:off x="3096436" y="5843637"/>
            <a:ext cx="4924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终端</a:t>
            </a:r>
          </a:p>
        </p:txBody>
      </p:sp>
      <p:pic>
        <p:nvPicPr>
          <p:cNvPr id="87" name="图片 86">
            <a:extLst>
              <a:ext uri="{FF2B5EF4-FFF2-40B4-BE49-F238E27FC236}">
                <a16:creationId xmlns:a16="http://schemas.microsoft.com/office/drawing/2014/main" id="{24BD05C7-E051-4662-B8F4-F04E082DE00D}"/>
              </a:ext>
            </a:extLst>
          </p:cNvPr>
          <p:cNvPicPr>
            <a:picLocks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783253" y="5700142"/>
            <a:ext cx="350827" cy="362866"/>
          </a:xfrm>
          <a:prstGeom prst="rect">
            <a:avLst/>
          </a:prstGeom>
        </p:spPr>
      </p:pic>
      <p:cxnSp>
        <p:nvCxnSpPr>
          <p:cNvPr id="88" name="直接连接符 87">
            <a:extLst>
              <a:ext uri="{FF2B5EF4-FFF2-40B4-BE49-F238E27FC236}">
                <a16:creationId xmlns:a16="http://schemas.microsoft.com/office/drawing/2014/main" id="{8C874AFD-5DFA-4139-9509-0458A30B9215}"/>
              </a:ext>
            </a:extLst>
          </p:cNvPr>
          <p:cNvCxnSpPr>
            <a:cxnSpLocks/>
            <a:stCxn id="87" idx="0"/>
            <a:endCxn id="57" idx="2"/>
          </p:cNvCxnSpPr>
          <p:nvPr/>
        </p:nvCxnSpPr>
        <p:spPr>
          <a:xfrm flipV="1">
            <a:off x="5958667" y="5420366"/>
            <a:ext cx="0" cy="279776"/>
          </a:xfrm>
          <a:prstGeom prst="lin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1" name="图片 90">
            <a:extLst>
              <a:ext uri="{FF2B5EF4-FFF2-40B4-BE49-F238E27FC236}">
                <a16:creationId xmlns:a16="http://schemas.microsoft.com/office/drawing/2014/main" id="{A7971629-BD53-410A-A383-3711450F23FD}"/>
              </a:ext>
            </a:extLst>
          </p:cNvPr>
          <p:cNvPicPr>
            <a:picLocks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34697" y="5706035"/>
            <a:ext cx="350827" cy="362866"/>
          </a:xfrm>
          <a:prstGeom prst="rect">
            <a:avLst/>
          </a:prstGeom>
        </p:spPr>
      </p:pic>
      <p:cxnSp>
        <p:nvCxnSpPr>
          <p:cNvPr id="92" name="直接连接符 91">
            <a:extLst>
              <a:ext uri="{FF2B5EF4-FFF2-40B4-BE49-F238E27FC236}">
                <a16:creationId xmlns:a16="http://schemas.microsoft.com/office/drawing/2014/main" id="{B1A5FCC6-F6C8-4FD8-9D91-AD9B0AB162C1}"/>
              </a:ext>
            </a:extLst>
          </p:cNvPr>
          <p:cNvCxnSpPr>
            <a:cxnSpLocks/>
            <a:stCxn id="91" idx="0"/>
            <a:endCxn id="64" idx="2"/>
          </p:cNvCxnSpPr>
          <p:nvPr/>
        </p:nvCxnSpPr>
        <p:spPr>
          <a:xfrm flipH="1" flipV="1">
            <a:off x="7705812" y="5423993"/>
            <a:ext cx="4299" cy="282042"/>
          </a:xfrm>
          <a:prstGeom prst="lin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5" name="图片 94">
            <a:extLst>
              <a:ext uri="{FF2B5EF4-FFF2-40B4-BE49-F238E27FC236}">
                <a16:creationId xmlns:a16="http://schemas.microsoft.com/office/drawing/2014/main" id="{A712EE44-5A20-4DAE-AF4F-54CB55AF3115}"/>
              </a:ext>
            </a:extLst>
          </p:cNvPr>
          <p:cNvPicPr>
            <a:picLocks noChangeAspect="1"/>
          </p:cNvPicPr>
          <p:nvPr/>
        </p:nvPicPr>
        <p:blipFill>
          <a:blip r:embed="rId1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150534" y="912724"/>
            <a:ext cx="514265" cy="514268"/>
          </a:xfrm>
          <a:prstGeom prst="rect">
            <a:avLst/>
          </a:prstGeom>
        </p:spPr>
      </p:pic>
      <p:cxnSp>
        <p:nvCxnSpPr>
          <p:cNvPr id="97" name="直接连接符 96">
            <a:extLst>
              <a:ext uri="{FF2B5EF4-FFF2-40B4-BE49-F238E27FC236}">
                <a16:creationId xmlns:a16="http://schemas.microsoft.com/office/drawing/2014/main" id="{FD62BF0B-9238-468F-B2AC-BD559E248728}"/>
              </a:ext>
            </a:extLst>
          </p:cNvPr>
          <p:cNvCxnSpPr>
            <a:stCxn id="95" idx="2"/>
            <a:endCxn id="40" idx="0"/>
          </p:cNvCxnSpPr>
          <p:nvPr/>
        </p:nvCxnSpPr>
        <p:spPr>
          <a:xfrm>
            <a:off x="4407667" y="1426992"/>
            <a:ext cx="0" cy="320124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连接符: 肘形 99">
            <a:extLst>
              <a:ext uri="{FF2B5EF4-FFF2-40B4-BE49-F238E27FC236}">
                <a16:creationId xmlns:a16="http://schemas.microsoft.com/office/drawing/2014/main" id="{B37A698E-BC38-4A4A-B9CF-383591A2E9DD}"/>
              </a:ext>
            </a:extLst>
          </p:cNvPr>
          <p:cNvCxnSpPr>
            <a:cxnSpLocks/>
            <a:stCxn id="40" idx="1"/>
            <a:endCxn id="104" idx="3"/>
          </p:cNvCxnSpPr>
          <p:nvPr/>
        </p:nvCxnSpPr>
        <p:spPr>
          <a:xfrm rot="10800000">
            <a:off x="3288299" y="1666212"/>
            <a:ext cx="808369" cy="463080"/>
          </a:xfrm>
          <a:prstGeom prst="bentConnector3">
            <a:avLst>
              <a:gd name="adj1" fmla="val 50000"/>
            </a:avLst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4" name="图片 103">
            <a:extLst>
              <a:ext uri="{FF2B5EF4-FFF2-40B4-BE49-F238E27FC236}">
                <a16:creationId xmlns:a16="http://schemas.microsoft.com/office/drawing/2014/main" id="{00EA749C-0099-462E-BDD9-6794250DFB33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836928" y="1440527"/>
            <a:ext cx="451370" cy="451370"/>
          </a:xfrm>
          <a:prstGeom prst="rect">
            <a:avLst/>
          </a:prstGeom>
        </p:spPr>
      </p:pic>
      <p:pic>
        <p:nvPicPr>
          <p:cNvPr id="106" name="图片 105">
            <a:extLst>
              <a:ext uri="{FF2B5EF4-FFF2-40B4-BE49-F238E27FC236}">
                <a16:creationId xmlns:a16="http://schemas.microsoft.com/office/drawing/2014/main" id="{2E7BBA47-A742-44B4-AFD0-8319C198E49E}"/>
              </a:ext>
            </a:extLst>
          </p:cNvPr>
          <p:cNvPicPr>
            <a:picLocks noChangeAspect="1"/>
          </p:cNvPicPr>
          <p:nvPr/>
        </p:nvPicPr>
        <p:blipFill>
          <a:blip r:embed="rId1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340667" y="1478688"/>
            <a:ext cx="477874" cy="477874"/>
          </a:xfrm>
          <a:prstGeom prst="rect">
            <a:avLst/>
          </a:prstGeom>
        </p:spPr>
      </p:pic>
      <p:sp>
        <p:nvSpPr>
          <p:cNvPr id="109" name="矩形: 圆角 108">
            <a:extLst>
              <a:ext uri="{FF2B5EF4-FFF2-40B4-BE49-F238E27FC236}">
                <a16:creationId xmlns:a16="http://schemas.microsoft.com/office/drawing/2014/main" id="{0D167707-5E6D-4893-A985-6CB40B941E5C}"/>
              </a:ext>
            </a:extLst>
          </p:cNvPr>
          <p:cNvSpPr/>
          <p:nvPr/>
        </p:nvSpPr>
        <p:spPr>
          <a:xfrm>
            <a:off x="2535680" y="1387758"/>
            <a:ext cx="1015295" cy="514268"/>
          </a:xfrm>
          <a:prstGeom prst="roundRect">
            <a:avLst/>
          </a:prstGeom>
          <a:noFill/>
          <a:ln w="6350" cap="flat" cmpd="sng" algn="ctr">
            <a:solidFill>
              <a:srgbClr val="009CD6"/>
            </a:solidFill>
            <a:prstDash val="dash"/>
          </a:ln>
        </p:spPr>
        <p:txBody>
          <a:bodyPr rtlCol="0" anchor="ctr"/>
          <a:lstStyle/>
          <a:p>
            <a:pPr algn="ctr" defTabSz="685800" fontAlgn="auto">
              <a:spcBef>
                <a:spcPts val="0"/>
              </a:spcBef>
              <a:spcAft>
                <a:spcPts val="0"/>
              </a:spcAft>
            </a:pPr>
            <a:endParaRPr lang="zh-CN" altLang="en-US" sz="1050" b="1" kern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11" name="文本框 110">
            <a:extLst>
              <a:ext uri="{FF2B5EF4-FFF2-40B4-BE49-F238E27FC236}">
                <a16:creationId xmlns:a16="http://schemas.microsoft.com/office/drawing/2014/main" id="{A9651EC4-FEDD-43DE-94D6-435F793C8DCC}"/>
              </a:ext>
            </a:extLst>
          </p:cNvPr>
          <p:cNvSpPr txBox="1"/>
          <p:nvPr/>
        </p:nvSpPr>
        <p:spPr>
          <a:xfrm>
            <a:off x="2257701" y="1268718"/>
            <a:ext cx="955392" cy="2308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zh-CN" altLang="en-US" sz="900" b="1" dirty="0">
                <a:ea typeface="微软雅黑" panose="020B0503020204020204" pitchFamily="34" charset="-122"/>
                <a:cs typeface="Times New Roman" panose="02020603050405020304" pitchFamily="18" charset="0"/>
                <a:sym typeface="Arial" panose="020B0604020202020204" pitchFamily="34" charset="0"/>
              </a:rPr>
              <a:t>安全管理区</a:t>
            </a:r>
            <a:endParaRPr lang="en-US" altLang="zh-CN" sz="900" b="1" dirty="0">
              <a:ea typeface="微软雅黑" panose="020B0503020204020204" pitchFamily="34" charset="-122"/>
              <a:cs typeface="Times New Roman" panose="02020603050405020304" pitchFamily="18" charset="0"/>
              <a:sym typeface="Arial" panose="020B0604020202020204" pitchFamily="34" charset="0"/>
            </a:endParaRPr>
          </a:p>
        </p:txBody>
      </p:sp>
      <p:cxnSp>
        <p:nvCxnSpPr>
          <p:cNvPr id="112" name="连接符: 肘形 111">
            <a:extLst>
              <a:ext uri="{FF2B5EF4-FFF2-40B4-BE49-F238E27FC236}">
                <a16:creationId xmlns:a16="http://schemas.microsoft.com/office/drawing/2014/main" id="{040A3329-D9DB-478E-AAEA-78C701490B03}"/>
              </a:ext>
            </a:extLst>
          </p:cNvPr>
          <p:cNvCxnSpPr>
            <a:cxnSpLocks/>
            <a:stCxn id="40" idx="3"/>
            <a:endCxn id="106" idx="1"/>
          </p:cNvCxnSpPr>
          <p:nvPr/>
        </p:nvCxnSpPr>
        <p:spPr>
          <a:xfrm flipV="1">
            <a:off x="4718667" y="1717625"/>
            <a:ext cx="622000" cy="411667"/>
          </a:xfrm>
          <a:prstGeom prst="bentConnector3">
            <a:avLst>
              <a:gd name="adj1" fmla="val 50000"/>
            </a:avLst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5" name="图片 114">
            <a:extLst>
              <a:ext uri="{FF2B5EF4-FFF2-40B4-BE49-F238E27FC236}">
                <a16:creationId xmlns:a16="http://schemas.microsoft.com/office/drawing/2014/main" id="{D7AC62BF-2AAB-4692-AC4C-F732A6C880D3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770280" y="2300983"/>
            <a:ext cx="622000" cy="764351"/>
          </a:xfrm>
          <a:prstGeom prst="rect">
            <a:avLst/>
          </a:prstGeom>
        </p:spPr>
      </p:pic>
      <p:sp>
        <p:nvSpPr>
          <p:cNvPr id="116" name="TextBox 219">
            <a:extLst>
              <a:ext uri="{FF2B5EF4-FFF2-40B4-BE49-F238E27FC236}">
                <a16:creationId xmlns:a16="http://schemas.microsoft.com/office/drawing/2014/main" id="{50B285E6-C230-4A8B-8EFA-BD8C93FFCCB4}"/>
              </a:ext>
            </a:extLst>
          </p:cNvPr>
          <p:cNvSpPr txBox="1"/>
          <p:nvPr/>
        </p:nvSpPr>
        <p:spPr>
          <a:xfrm>
            <a:off x="3909071" y="2557293"/>
            <a:ext cx="880690" cy="230830"/>
          </a:xfrm>
          <a:prstGeom prst="rect">
            <a:avLst/>
          </a:prstGeom>
          <a:noFill/>
        </p:spPr>
        <p:txBody>
          <a:bodyPr wrap="square" lIns="91438" tIns="45719" rIns="91438" bIns="45719" rtlCol="0">
            <a:spAutoFit/>
          </a:bodyPr>
          <a:lstStyle>
            <a:defPPr>
              <a:defRPr lang="zh-CN"/>
            </a:defPPr>
            <a:lvl1pPr algn="ctr">
              <a:defRPr sz="900">
                <a:solidFill>
                  <a:srgbClr val="7030A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defRPr>
            </a:lvl1pPr>
          </a:lstStyle>
          <a:p>
            <a:pPr defTabSz="6858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b="1" kern="0" dirty="0">
                <a:solidFill>
                  <a:schemeClr val="tx1"/>
                </a:solidFill>
              </a:rPr>
              <a:t>核心交换机</a:t>
            </a:r>
            <a:endParaRPr lang="en-US" altLang="zh-CN" b="1" kern="0" dirty="0">
              <a:solidFill>
                <a:schemeClr val="tx1"/>
              </a:solidFill>
            </a:endParaRPr>
          </a:p>
        </p:txBody>
      </p:sp>
      <p:sp>
        <p:nvSpPr>
          <p:cNvPr id="117" name="TextBox 219">
            <a:extLst>
              <a:ext uri="{FF2B5EF4-FFF2-40B4-BE49-F238E27FC236}">
                <a16:creationId xmlns:a16="http://schemas.microsoft.com/office/drawing/2014/main" id="{E5FBA0EA-9EF1-4343-954F-7107D275744D}"/>
              </a:ext>
            </a:extLst>
          </p:cNvPr>
          <p:cNvSpPr txBox="1"/>
          <p:nvPr/>
        </p:nvSpPr>
        <p:spPr>
          <a:xfrm>
            <a:off x="10421267" y="2567743"/>
            <a:ext cx="880690" cy="230830"/>
          </a:xfrm>
          <a:prstGeom prst="rect">
            <a:avLst/>
          </a:prstGeom>
          <a:noFill/>
        </p:spPr>
        <p:txBody>
          <a:bodyPr wrap="square" lIns="91438" tIns="45719" rIns="91438" bIns="45719" rtlCol="0">
            <a:spAutoFit/>
          </a:bodyPr>
          <a:lstStyle>
            <a:defPPr>
              <a:defRPr lang="zh-CN"/>
            </a:defPPr>
            <a:lvl1pPr algn="ctr">
              <a:defRPr sz="900">
                <a:solidFill>
                  <a:srgbClr val="7030A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defRPr>
            </a:lvl1pPr>
          </a:lstStyle>
          <a:p>
            <a:pPr defTabSz="6858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b="1" kern="0" dirty="0">
                <a:solidFill>
                  <a:schemeClr val="tx1"/>
                </a:solidFill>
              </a:rPr>
              <a:t>核心交换机</a:t>
            </a:r>
            <a:endParaRPr lang="en-US" altLang="zh-CN" b="1" kern="0" dirty="0">
              <a:solidFill>
                <a:schemeClr val="tx1"/>
              </a:solidFill>
            </a:endParaRPr>
          </a:p>
        </p:txBody>
      </p:sp>
      <p:grpSp>
        <p:nvGrpSpPr>
          <p:cNvPr id="118" name="组合 117">
            <a:extLst>
              <a:ext uri="{FF2B5EF4-FFF2-40B4-BE49-F238E27FC236}">
                <a16:creationId xmlns:a16="http://schemas.microsoft.com/office/drawing/2014/main" id="{A22325C2-F4AC-4EF8-ACD7-AF98745A395D}"/>
              </a:ext>
            </a:extLst>
          </p:cNvPr>
          <p:cNvGrpSpPr/>
          <p:nvPr/>
        </p:nvGrpSpPr>
        <p:grpSpPr>
          <a:xfrm>
            <a:off x="10801746" y="2868039"/>
            <a:ext cx="965832" cy="568107"/>
            <a:chOff x="13563589" y="2321925"/>
            <a:chExt cx="2085724" cy="989737"/>
          </a:xfrm>
        </p:grpSpPr>
        <p:sp>
          <p:nvSpPr>
            <p:cNvPr id="119" name="椭圆形标注 7">
              <a:extLst>
                <a:ext uri="{FF2B5EF4-FFF2-40B4-BE49-F238E27FC236}">
                  <a16:creationId xmlns:a16="http://schemas.microsoft.com/office/drawing/2014/main" id="{9699A85E-3288-47EB-B743-133A17E8410B}"/>
                </a:ext>
              </a:extLst>
            </p:cNvPr>
            <p:cNvSpPr/>
            <p:nvPr/>
          </p:nvSpPr>
          <p:spPr>
            <a:xfrm>
              <a:off x="13563589" y="2321925"/>
              <a:ext cx="2085724" cy="989737"/>
            </a:xfrm>
            <a:prstGeom prst="wedgeEllipseCallout">
              <a:avLst>
                <a:gd name="adj1" fmla="val -58962"/>
                <a:gd name="adj2" fmla="val -48372"/>
              </a:avLst>
            </a:prstGeom>
            <a:solidFill>
              <a:schemeClr val="bg1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40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pic>
          <p:nvPicPr>
            <p:cNvPr id="120" name="Picture 11">
              <a:extLst>
                <a:ext uri="{FF2B5EF4-FFF2-40B4-BE49-F238E27FC236}">
                  <a16:creationId xmlns:a16="http://schemas.microsoft.com/office/drawing/2014/main" id="{467C5C45-2DC7-47FF-AB16-400A9CD1B5B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882745" y="2498166"/>
              <a:ext cx="1447423" cy="4638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21" name="矩形 120">
              <a:extLst>
                <a:ext uri="{FF2B5EF4-FFF2-40B4-BE49-F238E27FC236}">
                  <a16:creationId xmlns:a16="http://schemas.microsoft.com/office/drawing/2014/main" id="{7ECABC88-B1E6-4F14-AEAD-1904745F6231}"/>
                </a:ext>
              </a:extLst>
            </p:cNvPr>
            <p:cNvSpPr/>
            <p:nvPr/>
          </p:nvSpPr>
          <p:spPr>
            <a:xfrm>
              <a:off x="13910308" y="2850600"/>
              <a:ext cx="1392297" cy="402148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altLang="zh-CN" sz="900" b="1" dirty="0">
                  <a:solidFill>
                    <a:srgbClr val="5A99D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OLT</a:t>
              </a:r>
              <a:r>
                <a:rPr lang="zh-CN" altLang="en-US" sz="900" b="1" dirty="0">
                  <a:solidFill>
                    <a:srgbClr val="5A99D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板卡</a:t>
              </a:r>
            </a:p>
          </p:txBody>
        </p:sp>
      </p:grpSp>
      <p:grpSp>
        <p:nvGrpSpPr>
          <p:cNvPr id="122" name="组合 121">
            <a:extLst>
              <a:ext uri="{FF2B5EF4-FFF2-40B4-BE49-F238E27FC236}">
                <a16:creationId xmlns:a16="http://schemas.microsoft.com/office/drawing/2014/main" id="{9E7D023C-8A81-4625-9DB0-0EEA1D502551}"/>
              </a:ext>
            </a:extLst>
          </p:cNvPr>
          <p:cNvGrpSpPr/>
          <p:nvPr/>
        </p:nvGrpSpPr>
        <p:grpSpPr>
          <a:xfrm>
            <a:off x="8594944" y="2873358"/>
            <a:ext cx="962646" cy="526656"/>
            <a:chOff x="10330121" y="2321926"/>
            <a:chExt cx="2085725" cy="989737"/>
          </a:xfrm>
        </p:grpSpPr>
        <p:sp>
          <p:nvSpPr>
            <p:cNvPr id="123" name="椭圆形标注 9">
              <a:extLst>
                <a:ext uri="{FF2B5EF4-FFF2-40B4-BE49-F238E27FC236}">
                  <a16:creationId xmlns:a16="http://schemas.microsoft.com/office/drawing/2014/main" id="{CB0C5431-004D-45D8-AC0C-C2255F6EE629}"/>
                </a:ext>
              </a:extLst>
            </p:cNvPr>
            <p:cNvSpPr/>
            <p:nvPr/>
          </p:nvSpPr>
          <p:spPr>
            <a:xfrm>
              <a:off x="10330121" y="2321926"/>
              <a:ext cx="2085725" cy="989737"/>
            </a:xfrm>
            <a:prstGeom prst="wedgeEllipseCallout">
              <a:avLst>
                <a:gd name="adj1" fmla="val 56282"/>
                <a:gd name="adj2" fmla="val -48155"/>
              </a:avLst>
            </a:prstGeom>
            <a:solidFill>
              <a:schemeClr val="bg1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40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24" name="矩形 123">
              <a:extLst>
                <a:ext uri="{FF2B5EF4-FFF2-40B4-BE49-F238E27FC236}">
                  <a16:creationId xmlns:a16="http://schemas.microsoft.com/office/drawing/2014/main" id="{4F6A3180-B5A0-4BB1-A366-FD1EE902A08B}"/>
                </a:ext>
              </a:extLst>
            </p:cNvPr>
            <p:cNvSpPr/>
            <p:nvPr/>
          </p:nvSpPr>
          <p:spPr>
            <a:xfrm>
              <a:off x="10389984" y="2819967"/>
              <a:ext cx="1900512" cy="4337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zh-CN" altLang="en-US" sz="900" b="1" dirty="0">
                  <a:solidFill>
                    <a:srgbClr val="5A99D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以太交换板卡</a:t>
              </a:r>
            </a:p>
          </p:txBody>
        </p:sp>
        <p:pic>
          <p:nvPicPr>
            <p:cNvPr id="125" name="图片 124">
              <a:extLst>
                <a:ext uri="{FF2B5EF4-FFF2-40B4-BE49-F238E27FC236}">
                  <a16:creationId xmlns:a16="http://schemas.microsoft.com/office/drawing/2014/main" id="{01A6E23C-AB87-4601-A378-D2D64E4A481A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8" cstate="print">
              <a:extLst>
                <a:ext uri="{BEBA8EAE-BF5A-486C-A8C5-ECC9F3942E4B}">
                  <a14:imgProps xmlns:a14="http://schemas.microsoft.com/office/drawing/2010/main">
                    <a14:imgLayer r:embed="rId9">
                      <a14:imgEffect>
                        <a14:backgroundRemoval t="9972" b="89744" l="6274" r="89924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/>
                </a:ext>
              </a:extLst>
            </a:blip>
            <a:srcRect l="5075" t="33846" r="9682" b="22474"/>
            <a:stretch/>
          </p:blipFill>
          <p:spPr>
            <a:xfrm>
              <a:off x="10616580" y="2465644"/>
              <a:ext cx="1447423" cy="496383"/>
            </a:xfrm>
            <a:prstGeom prst="rect">
              <a:avLst/>
            </a:prstGeom>
          </p:spPr>
        </p:pic>
      </p:grpSp>
      <p:pic>
        <p:nvPicPr>
          <p:cNvPr id="126" name="图形 20">
            <a:extLst>
              <a:ext uri="{FF2B5EF4-FFF2-40B4-BE49-F238E27FC236}">
                <a16:creationId xmlns:a16="http://schemas.microsoft.com/office/drawing/2014/main" id="{9A9635C8-0C93-48EA-A7E7-D791523D85D1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850104" y="3705628"/>
            <a:ext cx="461792" cy="461792"/>
          </a:xfrm>
          <a:prstGeom prst="rect">
            <a:avLst/>
          </a:prstGeom>
        </p:spPr>
      </p:pic>
      <p:sp>
        <p:nvSpPr>
          <p:cNvPr id="127" name="文本框 126">
            <a:extLst>
              <a:ext uri="{FF2B5EF4-FFF2-40B4-BE49-F238E27FC236}">
                <a16:creationId xmlns:a16="http://schemas.microsoft.com/office/drawing/2014/main" id="{9BB174BE-6A50-447B-B02A-CA0ABD84CDE7}"/>
              </a:ext>
            </a:extLst>
          </p:cNvPr>
          <p:cNvSpPr txBox="1"/>
          <p:nvPr/>
        </p:nvSpPr>
        <p:spPr>
          <a:xfrm>
            <a:off x="10502539" y="3798025"/>
            <a:ext cx="95250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1:32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分光器</a:t>
            </a:r>
          </a:p>
        </p:txBody>
      </p:sp>
      <p:pic>
        <p:nvPicPr>
          <p:cNvPr id="128" name="图片 127">
            <a:extLst>
              <a:ext uri="{FF2B5EF4-FFF2-40B4-BE49-F238E27FC236}">
                <a16:creationId xmlns:a16="http://schemas.microsoft.com/office/drawing/2014/main" id="{22F6279B-5AB5-4FF5-A4BF-4D531BC0428E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380419" y="5035069"/>
            <a:ext cx="384000" cy="384000"/>
          </a:xfrm>
          <a:prstGeom prst="rect">
            <a:avLst/>
          </a:prstGeom>
        </p:spPr>
      </p:pic>
      <p:cxnSp>
        <p:nvCxnSpPr>
          <p:cNvPr id="129" name="连接符: 肘形 128">
            <a:extLst>
              <a:ext uri="{FF2B5EF4-FFF2-40B4-BE49-F238E27FC236}">
                <a16:creationId xmlns:a16="http://schemas.microsoft.com/office/drawing/2014/main" id="{217D8635-7EB0-4CC6-93D3-89B696A9C383}"/>
              </a:ext>
            </a:extLst>
          </p:cNvPr>
          <p:cNvCxnSpPr>
            <a:cxnSpLocks/>
            <a:stCxn id="115" idx="2"/>
            <a:endCxn id="126" idx="0"/>
          </p:cNvCxnSpPr>
          <p:nvPr/>
        </p:nvCxnSpPr>
        <p:spPr>
          <a:xfrm rot="5400000">
            <a:off x="9760993" y="3385341"/>
            <a:ext cx="640294" cy="280"/>
          </a:xfrm>
          <a:prstGeom prst="bentConnector3">
            <a:avLst>
              <a:gd name="adj1" fmla="val 50000"/>
            </a:avLst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5" name="直接连接符 49">
            <a:extLst>
              <a:ext uri="{FF2B5EF4-FFF2-40B4-BE49-F238E27FC236}">
                <a16:creationId xmlns:a16="http://schemas.microsoft.com/office/drawing/2014/main" id="{8F96F595-2EA6-42F9-A78D-18BCF613538A}"/>
              </a:ext>
            </a:extLst>
          </p:cNvPr>
          <p:cNvCxnSpPr>
            <a:cxnSpLocks/>
            <a:stCxn id="128" idx="0"/>
            <a:endCxn id="126" idx="2"/>
          </p:cNvCxnSpPr>
          <p:nvPr/>
        </p:nvCxnSpPr>
        <p:spPr>
          <a:xfrm rot="5400000" flipH="1" flipV="1">
            <a:off x="9392885" y="4346955"/>
            <a:ext cx="867649" cy="508581"/>
          </a:xfrm>
          <a:prstGeom prst="bentConnector3">
            <a:avLst>
              <a:gd name="adj1" fmla="val 50000"/>
            </a:avLst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8" name="图片 137">
            <a:extLst>
              <a:ext uri="{FF2B5EF4-FFF2-40B4-BE49-F238E27FC236}">
                <a16:creationId xmlns:a16="http://schemas.microsoft.com/office/drawing/2014/main" id="{87F0786D-6ECE-4150-8397-A60A3E4EFE1D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0468329" y="5033009"/>
            <a:ext cx="384000" cy="384000"/>
          </a:xfrm>
          <a:prstGeom prst="rect">
            <a:avLst/>
          </a:prstGeom>
        </p:spPr>
      </p:pic>
      <p:cxnSp>
        <p:nvCxnSpPr>
          <p:cNvPr id="139" name="直接连接符 49">
            <a:extLst>
              <a:ext uri="{FF2B5EF4-FFF2-40B4-BE49-F238E27FC236}">
                <a16:creationId xmlns:a16="http://schemas.microsoft.com/office/drawing/2014/main" id="{91EE09AE-0A5C-4901-BC1A-A0DF00B014F2}"/>
              </a:ext>
            </a:extLst>
          </p:cNvPr>
          <p:cNvCxnSpPr>
            <a:cxnSpLocks/>
            <a:stCxn id="138" idx="0"/>
            <a:endCxn id="126" idx="2"/>
          </p:cNvCxnSpPr>
          <p:nvPr/>
        </p:nvCxnSpPr>
        <p:spPr>
          <a:xfrm rot="16200000" flipV="1">
            <a:off x="9937871" y="4310550"/>
            <a:ext cx="865589" cy="579329"/>
          </a:xfrm>
          <a:prstGeom prst="bentConnector3">
            <a:avLst>
              <a:gd name="adj1" fmla="val 50000"/>
            </a:avLst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4" name="梯形 143">
            <a:extLst>
              <a:ext uri="{FF2B5EF4-FFF2-40B4-BE49-F238E27FC236}">
                <a16:creationId xmlns:a16="http://schemas.microsoft.com/office/drawing/2014/main" id="{C2DB26F7-5214-4F3A-B1C7-C441F3940F94}"/>
              </a:ext>
            </a:extLst>
          </p:cNvPr>
          <p:cNvSpPr/>
          <p:nvPr/>
        </p:nvSpPr>
        <p:spPr>
          <a:xfrm>
            <a:off x="8910127" y="6078629"/>
            <a:ext cx="2549717" cy="282196"/>
          </a:xfrm>
          <a:prstGeom prst="trapezoid">
            <a:avLst>
              <a:gd name="adj" fmla="val 101564"/>
            </a:avLst>
          </a:prstGeom>
          <a:gradFill flip="none" rotWithShape="1">
            <a:gsLst>
              <a:gs pos="0">
                <a:srgbClr val="0070C0">
                  <a:alpha val="39000"/>
                </a:srgbClr>
              </a:gs>
              <a:gs pos="21000">
                <a:srgbClr val="0070C0">
                  <a:alpha val="42000"/>
                </a:srgbClr>
              </a:gs>
              <a:gs pos="76000">
                <a:schemeClr val="accent4">
                  <a:lumMod val="60000"/>
                  <a:lumOff val="40000"/>
                  <a:alpha val="0"/>
                </a:schemeClr>
              </a:gs>
            </a:gsLst>
            <a:lin ang="16200000" scaled="1"/>
            <a:tileRect/>
          </a:gradFill>
          <a:ln>
            <a:gradFill>
              <a:gsLst>
                <a:gs pos="53000">
                  <a:srgbClr val="00B0F0">
                    <a:alpha val="0"/>
                  </a:srgbClr>
                </a:gs>
                <a:gs pos="100000">
                  <a:srgbClr val="00B0F0"/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20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45" name="文本框 144">
            <a:extLst>
              <a:ext uri="{FF2B5EF4-FFF2-40B4-BE49-F238E27FC236}">
                <a16:creationId xmlns:a16="http://schemas.microsoft.com/office/drawing/2014/main" id="{A233F10F-E42A-4936-85A3-DBB71A111E5C}"/>
              </a:ext>
            </a:extLst>
          </p:cNvPr>
          <p:cNvSpPr txBox="1"/>
          <p:nvPr/>
        </p:nvSpPr>
        <p:spPr>
          <a:xfrm>
            <a:off x="8910127" y="6382764"/>
            <a:ext cx="2549717" cy="323512"/>
          </a:xfrm>
          <a:prstGeom prst="rect">
            <a:avLst/>
          </a:prstGeom>
          <a:gradFill flip="none" rotWithShape="1">
            <a:gsLst>
              <a:gs pos="0">
                <a:srgbClr val="0070C0">
                  <a:alpha val="39000"/>
                </a:srgbClr>
              </a:gs>
              <a:gs pos="21000">
                <a:srgbClr val="0070C0">
                  <a:alpha val="42000"/>
                </a:srgbClr>
              </a:gs>
              <a:gs pos="76000">
                <a:schemeClr val="accent4">
                  <a:lumMod val="60000"/>
                  <a:lumOff val="40000"/>
                  <a:alpha val="0"/>
                </a:schemeClr>
              </a:gs>
            </a:gsLst>
            <a:lin ang="16200000" scaled="1"/>
            <a:tileRect/>
          </a:gradFill>
          <a:ln>
            <a:solidFill>
              <a:srgbClr val="5A99D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zh-CN"/>
            </a:defPPr>
            <a:lvl1pPr algn="ctr">
              <a:defRPr sz="135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</a:defRPr>
            </a:lvl9pPr>
          </a:lstStyle>
          <a:p>
            <a:r>
              <a:rPr lang="zh-CN" altLang="en-US" sz="1800" dirty="0">
                <a:solidFill>
                  <a:schemeClr val="tx1"/>
                </a:solidFill>
              </a:rPr>
              <a:t>设备区</a:t>
            </a:r>
            <a:endParaRPr lang="en-US" altLang="zh-CN" sz="1800" dirty="0">
              <a:solidFill>
                <a:schemeClr val="tx1"/>
              </a:solidFill>
            </a:endParaRPr>
          </a:p>
        </p:txBody>
      </p:sp>
      <p:pic>
        <p:nvPicPr>
          <p:cNvPr id="146" name="Picture 6">
            <a:extLst>
              <a:ext uri="{FF2B5EF4-FFF2-40B4-BE49-F238E27FC236}">
                <a16:creationId xmlns:a16="http://schemas.microsoft.com/office/drawing/2014/main" id="{0E1A7A4C-379A-4331-BF82-EC801CBD702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9329245" y="5847320"/>
            <a:ext cx="350826" cy="3650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47" name="smartphone_155762">
            <a:extLst>
              <a:ext uri="{FF2B5EF4-FFF2-40B4-BE49-F238E27FC236}">
                <a16:creationId xmlns:a16="http://schemas.microsoft.com/office/drawing/2014/main" id="{683C5164-31F9-40EF-878D-AC8644AD64C2}"/>
              </a:ext>
            </a:extLst>
          </p:cNvPr>
          <p:cNvSpPr>
            <a:spLocks noChangeAspect="1"/>
          </p:cNvSpPr>
          <p:nvPr/>
        </p:nvSpPr>
        <p:spPr bwMode="auto">
          <a:xfrm>
            <a:off x="9854140" y="5884487"/>
            <a:ext cx="350826" cy="365024"/>
          </a:xfrm>
          <a:custGeom>
            <a:avLst/>
            <a:gdLst>
              <a:gd name="connsiteX0" fmla="*/ 325000 h 606722"/>
              <a:gd name="connsiteY0" fmla="*/ 325000 h 606722"/>
              <a:gd name="connsiteX1" fmla="*/ 325000 h 606722"/>
              <a:gd name="connsiteY1" fmla="*/ 325000 h 606722"/>
              <a:gd name="connsiteX2" fmla="*/ 325000 h 606722"/>
              <a:gd name="connsiteY2" fmla="*/ 325000 h 606722"/>
              <a:gd name="connsiteX3" fmla="*/ 325000 h 606722"/>
              <a:gd name="connsiteY3" fmla="*/ 325000 h 606722"/>
              <a:gd name="connsiteX4" fmla="*/ 325000 h 606722"/>
              <a:gd name="connsiteY4" fmla="*/ 325000 h 606722"/>
              <a:gd name="connsiteX5" fmla="*/ 325000 h 606722"/>
              <a:gd name="connsiteY5" fmla="*/ 325000 h 606722"/>
              <a:gd name="connsiteX6" fmla="*/ 325000 h 606722"/>
              <a:gd name="connsiteY6" fmla="*/ 325000 h 606722"/>
              <a:gd name="connsiteX7" fmla="*/ 325000 h 606722"/>
              <a:gd name="connsiteY7" fmla="*/ 325000 h 606722"/>
              <a:gd name="connsiteX8" fmla="*/ 325000 h 606722"/>
              <a:gd name="connsiteY8" fmla="*/ 325000 h 606722"/>
              <a:gd name="connsiteX9" fmla="*/ 325000 h 606722"/>
              <a:gd name="connsiteY9" fmla="*/ 325000 h 606722"/>
              <a:gd name="connsiteX10" fmla="*/ 325000 h 606722"/>
              <a:gd name="connsiteY10" fmla="*/ 325000 h 606722"/>
              <a:gd name="connsiteX11" fmla="*/ 325000 h 606722"/>
              <a:gd name="connsiteY11" fmla="*/ 325000 h 606722"/>
              <a:gd name="connsiteX12" fmla="*/ 325000 h 606722"/>
              <a:gd name="connsiteY12" fmla="*/ 325000 h 606722"/>
              <a:gd name="connsiteX13" fmla="*/ 325000 h 606722"/>
              <a:gd name="connsiteY13" fmla="*/ 325000 h 606722"/>
              <a:gd name="connsiteX14" fmla="*/ 325000 h 606722"/>
              <a:gd name="connsiteY14" fmla="*/ 325000 h 606722"/>
              <a:gd name="connsiteX15" fmla="*/ 325000 h 606722"/>
              <a:gd name="connsiteY15" fmla="*/ 325000 h 606722"/>
              <a:gd name="connsiteX16" fmla="*/ 325000 h 606722"/>
              <a:gd name="connsiteY16" fmla="*/ 325000 h 606722"/>
              <a:gd name="connsiteX17" fmla="*/ 325000 h 606722"/>
              <a:gd name="connsiteY17" fmla="*/ 325000 h 606722"/>
              <a:gd name="connsiteX18" fmla="*/ 325000 h 606722"/>
              <a:gd name="connsiteY18" fmla="*/ 325000 h 606722"/>
              <a:gd name="connsiteX19" fmla="*/ 325000 h 606722"/>
              <a:gd name="connsiteY19" fmla="*/ 325000 h 606722"/>
              <a:gd name="connsiteX20" fmla="*/ 325000 h 606722"/>
              <a:gd name="connsiteY20" fmla="*/ 325000 h 606722"/>
              <a:gd name="connsiteX21" fmla="*/ 325000 h 606722"/>
              <a:gd name="connsiteY21" fmla="*/ 325000 h 606722"/>
              <a:gd name="connsiteX22" fmla="*/ 325000 h 606722"/>
              <a:gd name="connsiteY22" fmla="*/ 325000 h 606722"/>
              <a:gd name="connsiteX23" fmla="*/ 325000 h 606722"/>
              <a:gd name="connsiteY23" fmla="*/ 325000 h 606722"/>
              <a:gd name="connsiteX24" fmla="*/ 325000 h 606722"/>
              <a:gd name="connsiteY24" fmla="*/ 325000 h 606722"/>
              <a:gd name="connsiteX25" fmla="*/ 325000 h 606722"/>
              <a:gd name="connsiteY25" fmla="*/ 325000 h 606722"/>
              <a:gd name="connsiteX26" fmla="*/ 325000 h 606722"/>
              <a:gd name="connsiteY26" fmla="*/ 325000 h 606722"/>
              <a:gd name="connsiteX27" fmla="*/ 325000 h 606722"/>
              <a:gd name="connsiteY27" fmla="*/ 325000 h 606722"/>
              <a:gd name="connsiteX28" fmla="*/ 325000 h 606722"/>
              <a:gd name="connsiteY28" fmla="*/ 325000 h 606722"/>
              <a:gd name="connsiteX29" fmla="*/ 325000 h 606722"/>
              <a:gd name="connsiteY29" fmla="*/ 325000 h 606722"/>
              <a:gd name="connsiteX30" fmla="*/ 325000 h 606722"/>
              <a:gd name="connsiteY30" fmla="*/ 325000 h 606722"/>
              <a:gd name="connsiteX31" fmla="*/ 325000 h 606722"/>
              <a:gd name="connsiteY31" fmla="*/ 325000 h 606722"/>
              <a:gd name="connsiteX32" fmla="*/ 325000 h 606722"/>
              <a:gd name="connsiteY32" fmla="*/ 325000 h 606722"/>
              <a:gd name="connsiteX33" fmla="*/ 325000 h 606722"/>
              <a:gd name="connsiteY33" fmla="*/ 325000 h 606722"/>
              <a:gd name="connsiteX34" fmla="*/ 325000 h 606722"/>
              <a:gd name="connsiteY34" fmla="*/ 325000 h 606722"/>
              <a:gd name="connsiteX35" fmla="*/ 325000 h 606722"/>
              <a:gd name="connsiteY35" fmla="*/ 325000 h 606722"/>
              <a:gd name="connsiteX36" fmla="*/ 325000 h 606722"/>
              <a:gd name="connsiteY36" fmla="*/ 325000 h 606722"/>
              <a:gd name="connsiteX37" fmla="*/ 325000 h 606722"/>
              <a:gd name="connsiteY37" fmla="*/ 325000 h 606722"/>
              <a:gd name="connsiteX38" fmla="*/ 325000 h 606722"/>
              <a:gd name="connsiteY38" fmla="*/ 325000 h 606722"/>
              <a:gd name="connsiteX39" fmla="*/ 325000 h 606722"/>
              <a:gd name="connsiteY39" fmla="*/ 325000 h 606722"/>
              <a:gd name="connsiteX40" fmla="*/ 325000 h 606722"/>
              <a:gd name="connsiteY40" fmla="*/ 325000 h 606722"/>
              <a:gd name="connsiteX41" fmla="*/ 325000 h 606722"/>
              <a:gd name="connsiteY41" fmla="*/ 325000 h 606722"/>
              <a:gd name="connsiteX42" fmla="*/ 325000 h 606722"/>
              <a:gd name="connsiteY42" fmla="*/ 325000 h 606722"/>
              <a:gd name="connsiteX43" fmla="*/ 325000 h 606722"/>
              <a:gd name="connsiteY43" fmla="*/ 325000 h 606722"/>
              <a:gd name="connsiteX44" fmla="*/ 325000 h 606722"/>
              <a:gd name="connsiteY44" fmla="*/ 325000 h 606722"/>
              <a:gd name="connsiteX45" fmla="*/ 325000 h 606722"/>
              <a:gd name="connsiteY45" fmla="*/ 325000 h 606722"/>
              <a:gd name="connsiteX46" fmla="*/ 325000 h 606722"/>
              <a:gd name="connsiteY46" fmla="*/ 325000 h 606722"/>
              <a:gd name="connsiteX47" fmla="*/ 325000 h 606722"/>
              <a:gd name="connsiteY47" fmla="*/ 325000 h 606722"/>
              <a:gd name="connsiteX48" fmla="*/ 325000 h 606722"/>
              <a:gd name="connsiteY48" fmla="*/ 325000 h 6067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</a:cxnLst>
            <a:rect l="l" t="t" r="r" b="b"/>
            <a:pathLst>
              <a:path w="340055" h="605592">
                <a:moveTo>
                  <a:pt x="173379" y="517456"/>
                </a:moveTo>
                <a:cubicBezTo>
                  <a:pt x="185577" y="517456"/>
                  <a:pt x="195466" y="527329"/>
                  <a:pt x="195466" y="539508"/>
                </a:cubicBezTo>
                <a:cubicBezTo>
                  <a:pt x="195466" y="551687"/>
                  <a:pt x="185577" y="561560"/>
                  <a:pt x="173379" y="561560"/>
                </a:cubicBezTo>
                <a:cubicBezTo>
                  <a:pt x="161181" y="561560"/>
                  <a:pt x="151292" y="551687"/>
                  <a:pt x="151292" y="539508"/>
                </a:cubicBezTo>
                <a:cubicBezTo>
                  <a:pt x="151292" y="527329"/>
                  <a:pt x="161181" y="517456"/>
                  <a:pt x="173379" y="517456"/>
                </a:cubicBezTo>
                <a:close/>
                <a:moveTo>
                  <a:pt x="37887" y="511041"/>
                </a:moveTo>
                <a:lnTo>
                  <a:pt x="37887" y="567772"/>
                </a:lnTo>
                <a:lnTo>
                  <a:pt x="302075" y="567772"/>
                </a:lnTo>
                <a:lnTo>
                  <a:pt x="302075" y="511041"/>
                </a:lnTo>
                <a:close/>
                <a:moveTo>
                  <a:pt x="169993" y="325165"/>
                </a:moveTo>
                <a:cubicBezTo>
                  <a:pt x="182231" y="325165"/>
                  <a:pt x="192151" y="335069"/>
                  <a:pt x="192151" y="347287"/>
                </a:cubicBezTo>
                <a:cubicBezTo>
                  <a:pt x="192151" y="359505"/>
                  <a:pt x="182231" y="369409"/>
                  <a:pt x="169993" y="369409"/>
                </a:cubicBezTo>
                <a:cubicBezTo>
                  <a:pt x="157755" y="369409"/>
                  <a:pt x="147835" y="359505"/>
                  <a:pt x="147835" y="347287"/>
                </a:cubicBezTo>
                <a:cubicBezTo>
                  <a:pt x="147835" y="335069"/>
                  <a:pt x="157755" y="325165"/>
                  <a:pt x="169993" y="325165"/>
                </a:cubicBezTo>
                <a:close/>
                <a:moveTo>
                  <a:pt x="160033" y="272355"/>
                </a:moveTo>
                <a:cubicBezTo>
                  <a:pt x="177300" y="269933"/>
                  <a:pt x="197817" y="273479"/>
                  <a:pt x="218612" y="290030"/>
                </a:cubicBezTo>
                <a:lnTo>
                  <a:pt x="206822" y="304772"/>
                </a:lnTo>
                <a:cubicBezTo>
                  <a:pt x="167831" y="273896"/>
                  <a:pt x="135246" y="303103"/>
                  <a:pt x="133853" y="304308"/>
                </a:cubicBezTo>
                <a:lnTo>
                  <a:pt x="120949" y="290493"/>
                </a:lnTo>
                <a:cubicBezTo>
                  <a:pt x="128747" y="283168"/>
                  <a:pt x="142765" y="274777"/>
                  <a:pt x="160033" y="272355"/>
                </a:cubicBezTo>
                <a:close/>
                <a:moveTo>
                  <a:pt x="186667" y="235831"/>
                </a:moveTo>
                <a:cubicBezTo>
                  <a:pt x="203275" y="238611"/>
                  <a:pt x="221356" y="246033"/>
                  <a:pt x="240064" y="260866"/>
                </a:cubicBezTo>
                <a:lnTo>
                  <a:pt x="228273" y="275699"/>
                </a:lnTo>
                <a:cubicBezTo>
                  <a:pt x="166440" y="226658"/>
                  <a:pt x="114913" y="273196"/>
                  <a:pt x="112778" y="275235"/>
                </a:cubicBezTo>
                <a:lnTo>
                  <a:pt x="99780" y="261422"/>
                </a:lnTo>
                <a:cubicBezTo>
                  <a:pt x="100268" y="260936"/>
                  <a:pt x="136841" y="227492"/>
                  <a:pt x="186667" y="235831"/>
                </a:cubicBezTo>
                <a:close/>
                <a:moveTo>
                  <a:pt x="160614" y="197091"/>
                </a:moveTo>
                <a:cubicBezTo>
                  <a:pt x="190579" y="194767"/>
                  <a:pt x="226274" y="202274"/>
                  <a:pt x="263915" y="232143"/>
                </a:cubicBezTo>
                <a:lnTo>
                  <a:pt x="252122" y="246979"/>
                </a:lnTo>
                <a:cubicBezTo>
                  <a:pt x="164839" y="177713"/>
                  <a:pt x="92134" y="243641"/>
                  <a:pt x="89070" y="246423"/>
                </a:cubicBezTo>
                <a:lnTo>
                  <a:pt x="76070" y="232606"/>
                </a:lnTo>
                <a:cubicBezTo>
                  <a:pt x="76651" y="232143"/>
                  <a:pt x="110673" y="200964"/>
                  <a:pt x="160614" y="197091"/>
                </a:cubicBezTo>
                <a:close/>
                <a:moveTo>
                  <a:pt x="37887" y="94644"/>
                </a:moveTo>
                <a:lnTo>
                  <a:pt x="37887" y="473128"/>
                </a:lnTo>
                <a:lnTo>
                  <a:pt x="302075" y="473128"/>
                </a:lnTo>
                <a:lnTo>
                  <a:pt x="302075" y="94644"/>
                </a:lnTo>
                <a:close/>
                <a:moveTo>
                  <a:pt x="37887" y="37820"/>
                </a:moveTo>
                <a:lnTo>
                  <a:pt x="37887" y="56823"/>
                </a:lnTo>
                <a:lnTo>
                  <a:pt x="302075" y="56823"/>
                </a:lnTo>
                <a:lnTo>
                  <a:pt x="302075" y="37820"/>
                </a:lnTo>
                <a:close/>
                <a:moveTo>
                  <a:pt x="37887" y="0"/>
                </a:moveTo>
                <a:lnTo>
                  <a:pt x="302075" y="0"/>
                </a:lnTo>
                <a:cubicBezTo>
                  <a:pt x="322969" y="0"/>
                  <a:pt x="340055" y="17056"/>
                  <a:pt x="340055" y="37820"/>
                </a:cubicBezTo>
                <a:lnTo>
                  <a:pt x="340055" y="567772"/>
                </a:lnTo>
                <a:cubicBezTo>
                  <a:pt x="340055" y="588629"/>
                  <a:pt x="322969" y="605592"/>
                  <a:pt x="302075" y="605592"/>
                </a:cubicBezTo>
                <a:lnTo>
                  <a:pt x="37887" y="605592"/>
                </a:lnTo>
                <a:cubicBezTo>
                  <a:pt x="16993" y="605592"/>
                  <a:pt x="0" y="588629"/>
                  <a:pt x="0" y="567772"/>
                </a:cubicBezTo>
                <a:lnTo>
                  <a:pt x="0" y="37820"/>
                </a:lnTo>
                <a:cubicBezTo>
                  <a:pt x="0" y="17056"/>
                  <a:pt x="16993" y="0"/>
                  <a:pt x="37887" y="0"/>
                </a:cubicBezTo>
                <a:close/>
              </a:path>
            </a:pathLst>
          </a:custGeom>
          <a:solidFill>
            <a:srgbClr val="688EB1"/>
          </a:solidFill>
          <a:ln>
            <a:noFill/>
          </a:ln>
        </p:spPr>
      </p:sp>
      <p:grpSp>
        <p:nvGrpSpPr>
          <p:cNvPr id="148" name="组合 147">
            <a:extLst>
              <a:ext uri="{FF2B5EF4-FFF2-40B4-BE49-F238E27FC236}">
                <a16:creationId xmlns:a16="http://schemas.microsoft.com/office/drawing/2014/main" id="{18FD6374-0DF7-4B7C-A536-D2D07F50AB5F}"/>
              </a:ext>
            </a:extLst>
          </p:cNvPr>
          <p:cNvGrpSpPr>
            <a:grpSpLocks noChangeAspect="1"/>
          </p:cNvGrpSpPr>
          <p:nvPr/>
        </p:nvGrpSpPr>
        <p:grpSpPr>
          <a:xfrm>
            <a:off x="10536532" y="5786287"/>
            <a:ext cx="383999" cy="429036"/>
            <a:chOff x="4420028" y="4729152"/>
            <a:chExt cx="514350" cy="574675"/>
          </a:xfrm>
          <a:solidFill>
            <a:srgbClr val="5A99D1"/>
          </a:solidFill>
        </p:grpSpPr>
        <p:sp>
          <p:nvSpPr>
            <p:cNvPr id="149" name="Freeform 192">
              <a:extLst>
                <a:ext uri="{FF2B5EF4-FFF2-40B4-BE49-F238E27FC236}">
                  <a16:creationId xmlns:a16="http://schemas.microsoft.com/office/drawing/2014/main" id="{9F4C99BE-B692-4D35-8B45-FC5FA67DFBF1}"/>
                </a:ext>
              </a:extLst>
            </p:cNvPr>
            <p:cNvSpPr>
              <a:spLocks/>
            </p:cNvSpPr>
            <p:nvPr/>
          </p:nvSpPr>
          <p:spPr bwMode="auto">
            <a:xfrm>
              <a:off x="4420028" y="5153014"/>
              <a:ext cx="514350" cy="150813"/>
            </a:xfrm>
            <a:custGeom>
              <a:avLst/>
              <a:gdLst>
                <a:gd name="T0" fmla="*/ 47 w 137"/>
                <a:gd name="T1" fmla="*/ 0 h 40"/>
                <a:gd name="T2" fmla="*/ 47 w 137"/>
                <a:gd name="T3" fmla="*/ 7 h 40"/>
                <a:gd name="T4" fmla="*/ 18 w 137"/>
                <a:gd name="T5" fmla="*/ 19 h 40"/>
                <a:gd name="T6" fmla="*/ 68 w 137"/>
                <a:gd name="T7" fmla="*/ 32 h 40"/>
                <a:gd name="T8" fmla="*/ 118 w 137"/>
                <a:gd name="T9" fmla="*/ 19 h 40"/>
                <a:gd name="T10" fmla="*/ 89 w 137"/>
                <a:gd name="T11" fmla="*/ 7 h 40"/>
                <a:gd name="T12" fmla="*/ 90 w 137"/>
                <a:gd name="T13" fmla="*/ 0 h 40"/>
                <a:gd name="T14" fmla="*/ 137 w 137"/>
                <a:gd name="T15" fmla="*/ 20 h 40"/>
                <a:gd name="T16" fmla="*/ 68 w 137"/>
                <a:gd name="T17" fmla="*/ 40 h 40"/>
                <a:gd name="T18" fmla="*/ 0 w 137"/>
                <a:gd name="T19" fmla="*/ 20 h 40"/>
                <a:gd name="T20" fmla="*/ 47 w 137"/>
                <a:gd name="T21" fmla="*/ 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37" h="40">
                  <a:moveTo>
                    <a:pt x="47" y="0"/>
                  </a:moveTo>
                  <a:cubicBezTo>
                    <a:pt x="47" y="7"/>
                    <a:pt x="47" y="7"/>
                    <a:pt x="47" y="7"/>
                  </a:cubicBezTo>
                  <a:cubicBezTo>
                    <a:pt x="31" y="9"/>
                    <a:pt x="18" y="14"/>
                    <a:pt x="18" y="19"/>
                  </a:cubicBezTo>
                  <a:cubicBezTo>
                    <a:pt x="18" y="26"/>
                    <a:pt x="44" y="32"/>
                    <a:pt x="68" y="32"/>
                  </a:cubicBezTo>
                  <a:cubicBezTo>
                    <a:pt x="92" y="32"/>
                    <a:pt x="118" y="26"/>
                    <a:pt x="118" y="19"/>
                  </a:cubicBezTo>
                  <a:cubicBezTo>
                    <a:pt x="118" y="14"/>
                    <a:pt x="105" y="9"/>
                    <a:pt x="89" y="7"/>
                  </a:cubicBezTo>
                  <a:cubicBezTo>
                    <a:pt x="90" y="0"/>
                    <a:pt x="90" y="0"/>
                    <a:pt x="90" y="0"/>
                  </a:cubicBezTo>
                  <a:cubicBezTo>
                    <a:pt x="117" y="3"/>
                    <a:pt x="137" y="10"/>
                    <a:pt x="137" y="20"/>
                  </a:cubicBezTo>
                  <a:cubicBezTo>
                    <a:pt x="137" y="30"/>
                    <a:pt x="106" y="40"/>
                    <a:pt x="68" y="40"/>
                  </a:cubicBezTo>
                  <a:cubicBezTo>
                    <a:pt x="31" y="40"/>
                    <a:pt x="0" y="30"/>
                    <a:pt x="0" y="20"/>
                  </a:cubicBezTo>
                  <a:cubicBezTo>
                    <a:pt x="0" y="10"/>
                    <a:pt x="20" y="3"/>
                    <a:pt x="47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50" name="Rectangle 193">
              <a:extLst>
                <a:ext uri="{FF2B5EF4-FFF2-40B4-BE49-F238E27FC236}">
                  <a16:creationId xmlns:a16="http://schemas.microsoft.com/office/drawing/2014/main" id="{90AB3D1C-CF7F-4C2C-B920-FE90AFCA325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56565" y="5100627"/>
              <a:ext cx="33338" cy="131763"/>
            </a:xfrm>
            <a:prstGeom prst="rect">
              <a:avLst/>
            </a:pr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51" name="Rectangle 194">
              <a:extLst>
                <a:ext uri="{FF2B5EF4-FFF2-40B4-BE49-F238E27FC236}">
                  <a16:creationId xmlns:a16="http://schemas.microsoft.com/office/drawing/2014/main" id="{4EC484BE-A076-45D3-808D-4CA7469EB23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56565" y="4883139"/>
              <a:ext cx="33338" cy="49213"/>
            </a:xfrm>
            <a:prstGeom prst="rect">
              <a:avLst/>
            </a:pr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52" name="Freeform 195">
              <a:extLst>
                <a:ext uri="{FF2B5EF4-FFF2-40B4-BE49-F238E27FC236}">
                  <a16:creationId xmlns:a16="http://schemas.microsoft.com/office/drawing/2014/main" id="{8A43FDA2-D9D1-4689-8DD7-FA35CC5D55B4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464478" y="4827577"/>
              <a:ext cx="323850" cy="284163"/>
            </a:xfrm>
            <a:custGeom>
              <a:avLst/>
              <a:gdLst>
                <a:gd name="T0" fmla="*/ 24 w 86"/>
                <a:gd name="T1" fmla="*/ 13 h 76"/>
                <a:gd name="T2" fmla="*/ 12 w 86"/>
                <a:gd name="T3" fmla="*/ 38 h 76"/>
                <a:gd name="T4" fmla="*/ 12 w 86"/>
                <a:gd name="T5" fmla="*/ 64 h 76"/>
                <a:gd name="T6" fmla="*/ 26 w 86"/>
                <a:gd name="T7" fmla="*/ 40 h 76"/>
                <a:gd name="T8" fmla="*/ 24 w 86"/>
                <a:gd name="T9" fmla="*/ 13 h 76"/>
                <a:gd name="T10" fmla="*/ 25 w 86"/>
                <a:gd name="T11" fmla="*/ 2 h 76"/>
                <a:gd name="T12" fmla="*/ 79 w 86"/>
                <a:gd name="T13" fmla="*/ 40 h 76"/>
                <a:gd name="T14" fmla="*/ 85 w 86"/>
                <a:gd name="T15" fmla="*/ 53 h 76"/>
                <a:gd name="T16" fmla="*/ 74 w 86"/>
                <a:gd name="T17" fmla="*/ 62 h 76"/>
                <a:gd name="T18" fmla="*/ 70 w 86"/>
                <a:gd name="T19" fmla="*/ 62 h 76"/>
                <a:gd name="T20" fmla="*/ 63 w 86"/>
                <a:gd name="T21" fmla="*/ 68 h 76"/>
                <a:gd name="T22" fmla="*/ 48 w 86"/>
                <a:gd name="T23" fmla="*/ 64 h 76"/>
                <a:gd name="T24" fmla="*/ 43 w 86"/>
                <a:gd name="T25" fmla="*/ 59 h 76"/>
                <a:gd name="T26" fmla="*/ 8 w 86"/>
                <a:gd name="T27" fmla="*/ 74 h 76"/>
                <a:gd name="T28" fmla="*/ 4 w 86"/>
                <a:gd name="T29" fmla="*/ 35 h 76"/>
                <a:gd name="T30" fmla="*/ 25 w 86"/>
                <a:gd name="T31" fmla="*/ 2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86" h="76">
                  <a:moveTo>
                    <a:pt x="24" y="13"/>
                  </a:moveTo>
                  <a:cubicBezTo>
                    <a:pt x="23" y="12"/>
                    <a:pt x="15" y="23"/>
                    <a:pt x="12" y="38"/>
                  </a:cubicBezTo>
                  <a:cubicBezTo>
                    <a:pt x="8" y="53"/>
                    <a:pt x="10" y="64"/>
                    <a:pt x="12" y="64"/>
                  </a:cubicBezTo>
                  <a:cubicBezTo>
                    <a:pt x="13" y="64"/>
                    <a:pt x="21" y="55"/>
                    <a:pt x="26" y="40"/>
                  </a:cubicBezTo>
                  <a:cubicBezTo>
                    <a:pt x="29" y="26"/>
                    <a:pt x="26" y="13"/>
                    <a:pt x="24" y="13"/>
                  </a:cubicBezTo>
                  <a:close/>
                  <a:moveTo>
                    <a:pt x="25" y="2"/>
                  </a:moveTo>
                  <a:cubicBezTo>
                    <a:pt x="36" y="5"/>
                    <a:pt x="23" y="28"/>
                    <a:pt x="79" y="40"/>
                  </a:cubicBezTo>
                  <a:cubicBezTo>
                    <a:pt x="84" y="41"/>
                    <a:pt x="86" y="48"/>
                    <a:pt x="85" y="53"/>
                  </a:cubicBezTo>
                  <a:cubicBezTo>
                    <a:pt x="84" y="58"/>
                    <a:pt x="79" y="63"/>
                    <a:pt x="74" y="62"/>
                  </a:cubicBezTo>
                  <a:cubicBezTo>
                    <a:pt x="73" y="62"/>
                    <a:pt x="70" y="62"/>
                    <a:pt x="70" y="62"/>
                  </a:cubicBezTo>
                  <a:cubicBezTo>
                    <a:pt x="68" y="66"/>
                    <a:pt x="63" y="65"/>
                    <a:pt x="63" y="68"/>
                  </a:cubicBezTo>
                  <a:cubicBezTo>
                    <a:pt x="62" y="71"/>
                    <a:pt x="48" y="66"/>
                    <a:pt x="48" y="64"/>
                  </a:cubicBezTo>
                  <a:cubicBezTo>
                    <a:pt x="49" y="61"/>
                    <a:pt x="47" y="59"/>
                    <a:pt x="43" y="59"/>
                  </a:cubicBezTo>
                  <a:cubicBezTo>
                    <a:pt x="19" y="61"/>
                    <a:pt x="17" y="76"/>
                    <a:pt x="8" y="74"/>
                  </a:cubicBezTo>
                  <a:cubicBezTo>
                    <a:pt x="2" y="73"/>
                    <a:pt x="0" y="54"/>
                    <a:pt x="4" y="35"/>
                  </a:cubicBezTo>
                  <a:cubicBezTo>
                    <a:pt x="9" y="16"/>
                    <a:pt x="19" y="0"/>
                    <a:pt x="25" y="2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53" name="Freeform 196">
              <a:extLst>
                <a:ext uri="{FF2B5EF4-FFF2-40B4-BE49-F238E27FC236}">
                  <a16:creationId xmlns:a16="http://schemas.microsoft.com/office/drawing/2014/main" id="{1718F7FF-7BBC-4625-8A5C-C1E3F887B246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607353" y="4729152"/>
              <a:ext cx="222250" cy="198438"/>
            </a:xfrm>
            <a:custGeom>
              <a:avLst/>
              <a:gdLst>
                <a:gd name="T0" fmla="*/ 46 w 59"/>
                <a:gd name="T1" fmla="*/ 8 h 53"/>
                <a:gd name="T2" fmla="*/ 43 w 59"/>
                <a:gd name="T3" fmla="*/ 28 h 53"/>
                <a:gd name="T4" fmla="*/ 50 w 59"/>
                <a:gd name="T5" fmla="*/ 46 h 53"/>
                <a:gd name="T6" fmla="*/ 52 w 59"/>
                <a:gd name="T7" fmla="*/ 27 h 53"/>
                <a:gd name="T8" fmla="*/ 46 w 59"/>
                <a:gd name="T9" fmla="*/ 8 h 53"/>
                <a:gd name="T10" fmla="*/ 46 w 59"/>
                <a:gd name="T11" fmla="*/ 1 h 53"/>
                <a:gd name="T12" fmla="*/ 58 w 59"/>
                <a:gd name="T13" fmla="*/ 26 h 53"/>
                <a:gd name="T14" fmla="*/ 52 w 59"/>
                <a:gd name="T15" fmla="*/ 53 h 53"/>
                <a:gd name="T16" fmla="*/ 29 w 59"/>
                <a:gd name="T17" fmla="*/ 39 h 53"/>
                <a:gd name="T18" fmla="*/ 10 w 59"/>
                <a:gd name="T19" fmla="*/ 38 h 53"/>
                <a:gd name="T20" fmla="*/ 7 w 59"/>
                <a:gd name="T21" fmla="*/ 38 h 53"/>
                <a:gd name="T22" fmla="*/ 0 w 59"/>
                <a:gd name="T23" fmla="*/ 31 h 53"/>
                <a:gd name="T24" fmla="*/ 6 w 59"/>
                <a:gd name="T25" fmla="*/ 23 h 53"/>
                <a:gd name="T26" fmla="*/ 46 w 59"/>
                <a:gd name="T27" fmla="*/ 1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59" h="53">
                  <a:moveTo>
                    <a:pt x="46" y="8"/>
                  </a:moveTo>
                  <a:cubicBezTo>
                    <a:pt x="45" y="8"/>
                    <a:pt x="42" y="17"/>
                    <a:pt x="43" y="28"/>
                  </a:cubicBezTo>
                  <a:cubicBezTo>
                    <a:pt x="44" y="38"/>
                    <a:pt x="49" y="46"/>
                    <a:pt x="50" y="46"/>
                  </a:cubicBezTo>
                  <a:cubicBezTo>
                    <a:pt x="51" y="46"/>
                    <a:pt x="54" y="38"/>
                    <a:pt x="52" y="27"/>
                  </a:cubicBezTo>
                  <a:cubicBezTo>
                    <a:pt x="51" y="16"/>
                    <a:pt x="47" y="8"/>
                    <a:pt x="46" y="8"/>
                  </a:cubicBezTo>
                  <a:close/>
                  <a:moveTo>
                    <a:pt x="46" y="1"/>
                  </a:moveTo>
                  <a:cubicBezTo>
                    <a:pt x="51" y="0"/>
                    <a:pt x="56" y="12"/>
                    <a:pt x="58" y="26"/>
                  </a:cubicBezTo>
                  <a:cubicBezTo>
                    <a:pt x="59" y="40"/>
                    <a:pt x="57" y="52"/>
                    <a:pt x="52" y="53"/>
                  </a:cubicBezTo>
                  <a:cubicBezTo>
                    <a:pt x="45" y="53"/>
                    <a:pt x="45" y="42"/>
                    <a:pt x="29" y="39"/>
                  </a:cubicBezTo>
                  <a:cubicBezTo>
                    <a:pt x="27" y="39"/>
                    <a:pt x="15" y="38"/>
                    <a:pt x="10" y="38"/>
                  </a:cubicBezTo>
                  <a:cubicBezTo>
                    <a:pt x="10" y="38"/>
                    <a:pt x="10" y="38"/>
                    <a:pt x="7" y="38"/>
                  </a:cubicBezTo>
                  <a:cubicBezTo>
                    <a:pt x="4" y="39"/>
                    <a:pt x="1" y="34"/>
                    <a:pt x="0" y="31"/>
                  </a:cubicBezTo>
                  <a:cubicBezTo>
                    <a:pt x="0" y="28"/>
                    <a:pt x="2" y="23"/>
                    <a:pt x="6" y="23"/>
                  </a:cubicBezTo>
                  <a:cubicBezTo>
                    <a:pt x="45" y="19"/>
                    <a:pt x="38" y="2"/>
                    <a:pt x="46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</p:grpSp>
      <p:sp>
        <p:nvSpPr>
          <p:cNvPr id="154" name="矩形: 圆角 153">
            <a:extLst>
              <a:ext uri="{FF2B5EF4-FFF2-40B4-BE49-F238E27FC236}">
                <a16:creationId xmlns:a16="http://schemas.microsoft.com/office/drawing/2014/main" id="{AF8FFD06-6E0B-41CB-9F0A-AFDF0C0453D9}"/>
              </a:ext>
            </a:extLst>
          </p:cNvPr>
          <p:cNvSpPr/>
          <p:nvPr/>
        </p:nvSpPr>
        <p:spPr>
          <a:xfrm>
            <a:off x="9027592" y="5769699"/>
            <a:ext cx="2148024" cy="514268"/>
          </a:xfrm>
          <a:prstGeom prst="roundRect">
            <a:avLst/>
          </a:prstGeom>
          <a:noFill/>
          <a:ln w="19050" cap="flat" cmpd="sng" algn="ctr">
            <a:solidFill>
              <a:srgbClr val="009CD6"/>
            </a:solidFill>
            <a:prstDash val="dash"/>
          </a:ln>
        </p:spPr>
        <p:txBody>
          <a:bodyPr rtlCol="0" anchor="ctr"/>
          <a:lstStyle/>
          <a:p>
            <a:pPr algn="ctr" defTabSz="685800" fontAlgn="auto">
              <a:spcBef>
                <a:spcPts val="0"/>
              </a:spcBef>
              <a:spcAft>
                <a:spcPts val="0"/>
              </a:spcAft>
            </a:pPr>
            <a:endParaRPr lang="zh-CN" altLang="en-US" sz="1050" b="1" kern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cxnSp>
        <p:nvCxnSpPr>
          <p:cNvPr id="155" name="直接连接符 154">
            <a:extLst>
              <a:ext uri="{FF2B5EF4-FFF2-40B4-BE49-F238E27FC236}">
                <a16:creationId xmlns:a16="http://schemas.microsoft.com/office/drawing/2014/main" id="{143F7BB3-C691-4B7A-983D-0E4E486B450F}"/>
              </a:ext>
            </a:extLst>
          </p:cNvPr>
          <p:cNvCxnSpPr>
            <a:cxnSpLocks/>
          </p:cNvCxnSpPr>
          <p:nvPr/>
        </p:nvCxnSpPr>
        <p:spPr>
          <a:xfrm flipH="1" flipV="1">
            <a:off x="9557591" y="5417009"/>
            <a:ext cx="14433" cy="312582"/>
          </a:xfrm>
          <a:prstGeom prst="lin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8" name="直接连接符 157">
            <a:extLst>
              <a:ext uri="{FF2B5EF4-FFF2-40B4-BE49-F238E27FC236}">
                <a16:creationId xmlns:a16="http://schemas.microsoft.com/office/drawing/2014/main" id="{188A7B83-DD5F-4A64-9BEF-C67B1A769E2D}"/>
              </a:ext>
            </a:extLst>
          </p:cNvPr>
          <p:cNvCxnSpPr>
            <a:cxnSpLocks/>
          </p:cNvCxnSpPr>
          <p:nvPr/>
        </p:nvCxnSpPr>
        <p:spPr>
          <a:xfrm flipH="1" flipV="1">
            <a:off x="10655627" y="5423724"/>
            <a:ext cx="4702" cy="362563"/>
          </a:xfrm>
          <a:prstGeom prst="lin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2" name="连接符: 肘形 161">
            <a:extLst>
              <a:ext uri="{FF2B5EF4-FFF2-40B4-BE49-F238E27FC236}">
                <a16:creationId xmlns:a16="http://schemas.microsoft.com/office/drawing/2014/main" id="{8075E920-FD56-44AD-A0FE-D2C0AFE4EA48}"/>
              </a:ext>
            </a:extLst>
          </p:cNvPr>
          <p:cNvCxnSpPr>
            <a:cxnSpLocks/>
            <a:stCxn id="40" idx="3"/>
            <a:endCxn id="115" idx="0"/>
          </p:cNvCxnSpPr>
          <p:nvPr/>
        </p:nvCxnSpPr>
        <p:spPr>
          <a:xfrm>
            <a:off x="4718667" y="2129292"/>
            <a:ext cx="5362613" cy="171691"/>
          </a:xfrm>
          <a:prstGeom prst="bentConnector2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6" name="矩形: 圆角 165">
            <a:extLst>
              <a:ext uri="{FF2B5EF4-FFF2-40B4-BE49-F238E27FC236}">
                <a16:creationId xmlns:a16="http://schemas.microsoft.com/office/drawing/2014/main" id="{B3A025D4-5479-46D6-8893-221D5F7415F9}"/>
              </a:ext>
            </a:extLst>
          </p:cNvPr>
          <p:cNvSpPr/>
          <p:nvPr/>
        </p:nvSpPr>
        <p:spPr>
          <a:xfrm>
            <a:off x="8548883" y="1717626"/>
            <a:ext cx="3601598" cy="5088527"/>
          </a:xfrm>
          <a:prstGeom prst="roundRect">
            <a:avLst/>
          </a:prstGeom>
          <a:noFill/>
          <a:ln w="19050" cap="flat" cmpd="sng" algn="ctr">
            <a:solidFill>
              <a:srgbClr val="009CD6"/>
            </a:solidFill>
            <a:prstDash val="dash"/>
          </a:ln>
        </p:spPr>
        <p:txBody>
          <a:bodyPr rtlCol="0" anchor="ctr"/>
          <a:lstStyle/>
          <a:p>
            <a:pPr algn="ctr" defTabSz="685800" fontAlgn="auto">
              <a:spcBef>
                <a:spcPts val="0"/>
              </a:spcBef>
              <a:spcAft>
                <a:spcPts val="0"/>
              </a:spcAft>
            </a:pPr>
            <a:endParaRPr lang="zh-CN" altLang="en-US" sz="1050" b="1" kern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67" name="TextBox 219">
            <a:extLst>
              <a:ext uri="{FF2B5EF4-FFF2-40B4-BE49-F238E27FC236}">
                <a16:creationId xmlns:a16="http://schemas.microsoft.com/office/drawing/2014/main" id="{52C8521C-40AB-43CA-A6E4-6980373D48DB}"/>
              </a:ext>
            </a:extLst>
          </p:cNvPr>
          <p:cNvSpPr txBox="1"/>
          <p:nvPr/>
        </p:nvSpPr>
        <p:spPr>
          <a:xfrm>
            <a:off x="10641427" y="1894345"/>
            <a:ext cx="880690" cy="338552"/>
          </a:xfrm>
          <a:prstGeom prst="rect">
            <a:avLst/>
          </a:prstGeom>
          <a:noFill/>
        </p:spPr>
        <p:txBody>
          <a:bodyPr wrap="square" lIns="91438" tIns="45719" rIns="91438" bIns="45719" rtlCol="0">
            <a:spAutoFit/>
          </a:bodyPr>
          <a:lstStyle>
            <a:defPPr>
              <a:defRPr lang="zh-CN"/>
            </a:defPPr>
            <a:lvl1pPr algn="ctr">
              <a:defRPr sz="900">
                <a:solidFill>
                  <a:srgbClr val="7030A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defRPr>
            </a:lvl1pPr>
          </a:lstStyle>
          <a:p>
            <a:pPr defTabSz="6858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1600" b="1" kern="0" dirty="0">
                <a:solidFill>
                  <a:srgbClr val="FF0000"/>
                </a:solidFill>
              </a:rPr>
              <a:t>设备网</a:t>
            </a:r>
            <a:endParaRPr lang="en-US" altLang="zh-CN" sz="1600" b="1" kern="0" dirty="0">
              <a:solidFill>
                <a:srgbClr val="FF0000"/>
              </a:solidFill>
            </a:endParaRPr>
          </a:p>
        </p:txBody>
      </p:sp>
      <p:sp>
        <p:nvSpPr>
          <p:cNvPr id="168" name="矩形: 圆角 167">
            <a:extLst>
              <a:ext uri="{FF2B5EF4-FFF2-40B4-BE49-F238E27FC236}">
                <a16:creationId xmlns:a16="http://schemas.microsoft.com/office/drawing/2014/main" id="{ACB7908C-FE57-40A8-92EB-DFA81D5ED798}"/>
              </a:ext>
            </a:extLst>
          </p:cNvPr>
          <p:cNvSpPr/>
          <p:nvPr/>
        </p:nvSpPr>
        <p:spPr>
          <a:xfrm>
            <a:off x="101200" y="880693"/>
            <a:ext cx="8333194" cy="5977305"/>
          </a:xfrm>
          <a:prstGeom prst="roundRect">
            <a:avLst/>
          </a:prstGeom>
          <a:noFill/>
          <a:ln w="19050" cap="flat" cmpd="sng" algn="ctr">
            <a:solidFill>
              <a:srgbClr val="009CD6"/>
            </a:solidFill>
            <a:prstDash val="dash"/>
          </a:ln>
        </p:spPr>
        <p:txBody>
          <a:bodyPr rtlCol="0" anchor="ctr"/>
          <a:lstStyle/>
          <a:p>
            <a:pPr algn="ctr" defTabSz="685800" fontAlgn="auto">
              <a:spcBef>
                <a:spcPts val="0"/>
              </a:spcBef>
              <a:spcAft>
                <a:spcPts val="0"/>
              </a:spcAft>
            </a:pPr>
            <a:endParaRPr lang="zh-CN" altLang="en-US" sz="1050" b="1" kern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69" name="TextBox 219">
            <a:extLst>
              <a:ext uri="{FF2B5EF4-FFF2-40B4-BE49-F238E27FC236}">
                <a16:creationId xmlns:a16="http://schemas.microsoft.com/office/drawing/2014/main" id="{F8420DF2-F55F-4F08-AFFC-A156A8EF8FC6}"/>
              </a:ext>
            </a:extLst>
          </p:cNvPr>
          <p:cNvSpPr txBox="1"/>
          <p:nvPr/>
        </p:nvSpPr>
        <p:spPr>
          <a:xfrm>
            <a:off x="596190" y="1079703"/>
            <a:ext cx="880690" cy="338552"/>
          </a:xfrm>
          <a:prstGeom prst="rect">
            <a:avLst/>
          </a:prstGeom>
          <a:noFill/>
        </p:spPr>
        <p:txBody>
          <a:bodyPr wrap="square" lIns="91438" tIns="45719" rIns="91438" bIns="45719" rtlCol="0">
            <a:spAutoFit/>
          </a:bodyPr>
          <a:lstStyle>
            <a:defPPr>
              <a:defRPr lang="zh-CN"/>
            </a:defPPr>
            <a:lvl1pPr algn="ctr">
              <a:defRPr sz="900">
                <a:solidFill>
                  <a:srgbClr val="7030A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defRPr>
            </a:lvl1pPr>
          </a:lstStyle>
          <a:p>
            <a:pPr defTabSz="6858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1600" b="1" kern="0" dirty="0">
                <a:solidFill>
                  <a:srgbClr val="FF0000"/>
                </a:solidFill>
              </a:rPr>
              <a:t>校园网</a:t>
            </a:r>
            <a:endParaRPr lang="en-US" altLang="zh-CN" sz="1600" b="1" kern="0" dirty="0">
              <a:solidFill>
                <a:srgbClr val="FF0000"/>
              </a:solidFill>
            </a:endParaRPr>
          </a:p>
        </p:txBody>
      </p:sp>
      <p:sp>
        <p:nvSpPr>
          <p:cNvPr id="170" name="TextBox 219">
            <a:extLst>
              <a:ext uri="{FF2B5EF4-FFF2-40B4-BE49-F238E27FC236}">
                <a16:creationId xmlns:a16="http://schemas.microsoft.com/office/drawing/2014/main" id="{A79C42F6-6456-4C72-AF2F-1BD4D0AA4706}"/>
              </a:ext>
            </a:extLst>
          </p:cNvPr>
          <p:cNvSpPr txBox="1"/>
          <p:nvPr/>
        </p:nvSpPr>
        <p:spPr>
          <a:xfrm>
            <a:off x="5762189" y="1629877"/>
            <a:ext cx="880690" cy="230830"/>
          </a:xfrm>
          <a:prstGeom prst="rect">
            <a:avLst/>
          </a:prstGeom>
          <a:noFill/>
        </p:spPr>
        <p:txBody>
          <a:bodyPr wrap="square" lIns="91438" tIns="45719" rIns="91438" bIns="45719" rtlCol="0">
            <a:spAutoFit/>
          </a:bodyPr>
          <a:lstStyle>
            <a:defPPr>
              <a:defRPr lang="zh-CN"/>
            </a:defPPr>
            <a:lvl1pPr algn="ctr">
              <a:defRPr sz="900">
                <a:solidFill>
                  <a:srgbClr val="7030A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defRPr>
            </a:lvl1pPr>
          </a:lstStyle>
          <a:p>
            <a:pPr defTabSz="6858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b="1" kern="0" dirty="0">
                <a:solidFill>
                  <a:schemeClr val="tx1"/>
                </a:solidFill>
              </a:rPr>
              <a:t>无线控制器</a:t>
            </a:r>
            <a:endParaRPr lang="en-US" altLang="zh-CN" b="1" kern="0" dirty="0">
              <a:solidFill>
                <a:schemeClr val="tx1"/>
              </a:solidFill>
            </a:endParaRPr>
          </a:p>
        </p:txBody>
      </p:sp>
      <p:sp>
        <p:nvSpPr>
          <p:cNvPr id="171" name="TextBox 219">
            <a:extLst>
              <a:ext uri="{FF2B5EF4-FFF2-40B4-BE49-F238E27FC236}">
                <a16:creationId xmlns:a16="http://schemas.microsoft.com/office/drawing/2014/main" id="{FFF6D6B2-8C94-4337-BFFC-BDBF68BD945A}"/>
              </a:ext>
            </a:extLst>
          </p:cNvPr>
          <p:cNvSpPr txBox="1"/>
          <p:nvPr/>
        </p:nvSpPr>
        <p:spPr>
          <a:xfrm>
            <a:off x="4645524" y="1091991"/>
            <a:ext cx="880690" cy="230830"/>
          </a:xfrm>
          <a:prstGeom prst="rect">
            <a:avLst/>
          </a:prstGeom>
          <a:noFill/>
        </p:spPr>
        <p:txBody>
          <a:bodyPr wrap="square" lIns="91438" tIns="45719" rIns="91438" bIns="45719" rtlCol="0">
            <a:spAutoFit/>
          </a:bodyPr>
          <a:lstStyle>
            <a:defPPr>
              <a:defRPr lang="zh-CN"/>
            </a:defPPr>
            <a:lvl1pPr algn="ctr">
              <a:defRPr sz="900">
                <a:solidFill>
                  <a:srgbClr val="7030A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defRPr>
            </a:lvl1pPr>
          </a:lstStyle>
          <a:p>
            <a:pPr defTabSz="6858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b="1" kern="0" dirty="0">
                <a:solidFill>
                  <a:schemeClr val="tx1"/>
                </a:solidFill>
              </a:rPr>
              <a:t>防火墙</a:t>
            </a:r>
            <a:endParaRPr lang="en-US" altLang="zh-CN" b="1" kern="0" dirty="0">
              <a:solidFill>
                <a:schemeClr val="tx1"/>
              </a:solidFill>
            </a:endParaRPr>
          </a:p>
        </p:txBody>
      </p:sp>
      <p:sp>
        <p:nvSpPr>
          <p:cNvPr id="172" name="文本框 171">
            <a:extLst>
              <a:ext uri="{FF2B5EF4-FFF2-40B4-BE49-F238E27FC236}">
                <a16:creationId xmlns:a16="http://schemas.microsoft.com/office/drawing/2014/main" id="{5C026BBC-3AA2-4087-8766-4C415648CF24}"/>
              </a:ext>
            </a:extLst>
          </p:cNvPr>
          <p:cNvSpPr txBox="1"/>
          <p:nvPr/>
        </p:nvSpPr>
        <p:spPr>
          <a:xfrm>
            <a:off x="9704315" y="4997533"/>
            <a:ext cx="85753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ONU</a:t>
            </a:r>
          </a:p>
          <a:p>
            <a:pPr algn="ctr"/>
            <a:r>
              <a:rPr lang="en-US" altLang="zh-CN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(POE)</a:t>
            </a:r>
            <a:endParaRPr lang="zh-CN" altLang="en-US" sz="12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73" name="文本框 172">
            <a:extLst>
              <a:ext uri="{FF2B5EF4-FFF2-40B4-BE49-F238E27FC236}">
                <a16:creationId xmlns:a16="http://schemas.microsoft.com/office/drawing/2014/main" id="{8602A4D1-575F-4C15-9E57-23BB04AF20F3}"/>
              </a:ext>
            </a:extLst>
          </p:cNvPr>
          <p:cNvSpPr txBox="1"/>
          <p:nvPr/>
        </p:nvSpPr>
        <p:spPr>
          <a:xfrm>
            <a:off x="9374721" y="5667331"/>
            <a:ext cx="155523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CN" altLang="en-US" sz="12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监控、门禁、</a:t>
            </a:r>
            <a:r>
              <a:rPr lang="en-US" altLang="zh-CN" sz="12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IP</a:t>
            </a:r>
            <a:r>
              <a:rPr lang="zh-CN" altLang="en-US" sz="12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广播</a:t>
            </a:r>
          </a:p>
        </p:txBody>
      </p:sp>
      <p:sp>
        <p:nvSpPr>
          <p:cNvPr id="174" name="矩形 173">
            <a:extLst>
              <a:ext uri="{FF2B5EF4-FFF2-40B4-BE49-F238E27FC236}">
                <a16:creationId xmlns:a16="http://schemas.microsoft.com/office/drawing/2014/main" id="{9EAE163B-8AD8-4A66-A0E9-63F15249F4C0}"/>
              </a:ext>
            </a:extLst>
          </p:cNvPr>
          <p:cNvSpPr/>
          <p:nvPr/>
        </p:nvSpPr>
        <p:spPr>
          <a:xfrm>
            <a:off x="182913" y="2226658"/>
            <a:ext cx="1762134" cy="1569609"/>
          </a:xfrm>
          <a:prstGeom prst="rect">
            <a:avLst/>
          </a:prstGeom>
          <a:gradFill>
            <a:gsLst>
              <a:gs pos="0">
                <a:srgbClr val="5A99D1">
                  <a:alpha val="0"/>
                </a:srgbClr>
              </a:gs>
              <a:gs pos="100000">
                <a:srgbClr val="5A99D1">
                  <a:alpha val="0"/>
                </a:srgbClr>
              </a:gs>
              <a:gs pos="51000">
                <a:srgbClr val="5A99D1">
                  <a:alpha val="20000"/>
                </a:srgbClr>
              </a:gs>
            </a:gsLst>
            <a:lin ang="10800000" scaled="0"/>
          </a:gradFill>
          <a:ln w="6350" cap="flat" cmpd="sng" algn="ctr">
            <a:gradFill>
              <a:gsLst>
                <a:gs pos="0">
                  <a:srgbClr val="5A99D1">
                    <a:alpha val="0"/>
                  </a:srgbClr>
                </a:gs>
                <a:gs pos="51000">
                  <a:srgbClr val="6766AE"/>
                </a:gs>
                <a:gs pos="100000">
                  <a:srgbClr val="5A99D1">
                    <a:alpha val="0"/>
                  </a:srgbClr>
                </a:gs>
              </a:gsLst>
              <a:lin ang="0" scaled="0"/>
            </a:gradFill>
            <a:prstDash val="solid"/>
            <a:miter lim="800000"/>
          </a:ln>
          <a:effectLst/>
        </p:spPr>
        <p:txBody>
          <a:bodyPr rtlCol="0" anchor="ctr"/>
          <a:lstStyle/>
          <a:p>
            <a:pPr algn="ctr">
              <a:lnSpc>
                <a:spcPct val="150000"/>
              </a:lnSpc>
              <a:defRPr/>
            </a:pPr>
            <a:r>
              <a:rPr lang="zh-CN" altLang="en-US" sz="1100" b="1" dirty="0">
                <a:solidFill>
                  <a:srgbClr val="5A99D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办公、教学</a:t>
            </a:r>
          </a:p>
          <a:p>
            <a:pPr algn="ctr" defTabSz="967585">
              <a:lnSpc>
                <a:spcPct val="120000"/>
              </a:lnSpc>
              <a:defRPr/>
            </a:pPr>
            <a:r>
              <a:rPr kumimoji="1" lang="zh-CN" altLang="en-US" sz="1050" kern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东西向、南北向流量共存</a:t>
            </a:r>
          </a:p>
          <a:p>
            <a:pPr algn="ctr" defTabSz="967585">
              <a:lnSpc>
                <a:spcPct val="120000"/>
              </a:lnSpc>
              <a:defRPr/>
            </a:pPr>
            <a:r>
              <a:rPr kumimoji="1" lang="zh-CN" altLang="en-US" sz="1050" kern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智慧化、数字化业务持续增加</a:t>
            </a:r>
            <a:endParaRPr kumimoji="1" lang="en-US" altLang="zh-CN" sz="1050" kern="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 defTabSz="967585">
              <a:lnSpc>
                <a:spcPct val="120000"/>
              </a:lnSpc>
              <a:defRPr/>
            </a:pPr>
            <a:r>
              <a:rPr kumimoji="1" lang="zh-CN" altLang="en-US" sz="1050" kern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有定制化业务需求</a:t>
            </a:r>
          </a:p>
          <a:p>
            <a:pPr algn="ctr" defTabSz="967585">
              <a:lnSpc>
                <a:spcPct val="120000"/>
              </a:lnSpc>
              <a:defRPr/>
            </a:pPr>
            <a:r>
              <a:rPr kumimoji="1" lang="zh-CN" altLang="en-US" sz="1100" b="1" kern="0" dirty="0">
                <a:solidFill>
                  <a:srgbClr val="5A99D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以太光</a:t>
            </a:r>
            <a:r>
              <a:rPr kumimoji="1" lang="zh-CN" altLang="en-US" sz="1050" b="1" kern="0" dirty="0">
                <a:solidFill>
                  <a:srgbClr val="5A99D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：业务复杂的场景</a:t>
            </a:r>
          </a:p>
        </p:txBody>
      </p:sp>
      <p:sp>
        <p:nvSpPr>
          <p:cNvPr id="175" name="矩形 174">
            <a:extLst>
              <a:ext uri="{FF2B5EF4-FFF2-40B4-BE49-F238E27FC236}">
                <a16:creationId xmlns:a16="http://schemas.microsoft.com/office/drawing/2014/main" id="{AE39AEA4-B206-4B4A-BFFA-0CDFED2CBE1B}"/>
              </a:ext>
            </a:extLst>
          </p:cNvPr>
          <p:cNvSpPr/>
          <p:nvPr/>
        </p:nvSpPr>
        <p:spPr>
          <a:xfrm>
            <a:off x="5066141" y="3041862"/>
            <a:ext cx="1680109" cy="1288453"/>
          </a:xfrm>
          <a:prstGeom prst="rect">
            <a:avLst/>
          </a:prstGeom>
          <a:gradFill>
            <a:gsLst>
              <a:gs pos="0">
                <a:srgbClr val="5A99D1">
                  <a:alpha val="0"/>
                </a:srgbClr>
              </a:gs>
              <a:gs pos="100000">
                <a:srgbClr val="5A99D1">
                  <a:alpha val="0"/>
                </a:srgbClr>
              </a:gs>
              <a:gs pos="51000">
                <a:srgbClr val="5A99D1">
                  <a:alpha val="20000"/>
                </a:srgbClr>
              </a:gs>
            </a:gsLst>
            <a:lin ang="10800000" scaled="0"/>
          </a:gradFill>
          <a:ln w="6350" cap="flat" cmpd="sng" algn="ctr">
            <a:gradFill>
              <a:gsLst>
                <a:gs pos="0">
                  <a:srgbClr val="5A99D1">
                    <a:alpha val="0"/>
                  </a:srgbClr>
                </a:gs>
                <a:gs pos="51000">
                  <a:srgbClr val="5A99D1"/>
                </a:gs>
                <a:gs pos="100000">
                  <a:srgbClr val="5A99D1">
                    <a:alpha val="0"/>
                  </a:srgbClr>
                </a:gs>
              </a:gsLst>
              <a:lin ang="0" scaled="0"/>
            </a:gradFill>
            <a:prstDash val="solid"/>
            <a:miter lim="800000"/>
          </a:ln>
          <a:effectLst/>
        </p:spPr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zh-CN" altLang="en-US" sz="1200" b="1" dirty="0">
                <a:solidFill>
                  <a:srgbClr val="5A99D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宿舍</a:t>
            </a:r>
          </a:p>
          <a:p>
            <a:pPr algn="ctr" defTabSz="967585">
              <a:lnSpc>
                <a:spcPct val="120000"/>
              </a:lnSpc>
              <a:defRPr/>
            </a:pPr>
            <a:r>
              <a:rPr kumimoji="1" lang="zh-CN" altLang="en-US" sz="1100" kern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南北向流量</a:t>
            </a:r>
          </a:p>
          <a:p>
            <a:pPr algn="ctr" defTabSz="967585">
              <a:lnSpc>
                <a:spcPct val="120000"/>
              </a:lnSpc>
              <a:defRPr/>
            </a:pPr>
            <a:r>
              <a:rPr kumimoji="1" lang="zh-CN" altLang="en-US" sz="1100" kern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上网，业务单一</a:t>
            </a:r>
            <a:endParaRPr kumimoji="1" lang="en-US" altLang="zh-CN" sz="1100" kern="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 defTabSz="967585">
              <a:lnSpc>
                <a:spcPct val="120000"/>
              </a:lnSpc>
              <a:defRPr/>
            </a:pPr>
            <a:r>
              <a:rPr kumimoji="1" lang="zh-CN" altLang="en-US" sz="1100" kern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业务需求一致，标准化</a:t>
            </a:r>
            <a:endParaRPr kumimoji="1" lang="en-US" altLang="zh-CN" sz="1100" kern="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 defTabSz="967585">
              <a:lnSpc>
                <a:spcPct val="120000"/>
              </a:lnSpc>
              <a:defRPr/>
            </a:pPr>
            <a:r>
              <a:rPr kumimoji="1" lang="en-US" altLang="zh-CN" sz="1200" b="1" kern="0" dirty="0">
                <a:solidFill>
                  <a:srgbClr val="5A99D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PON</a:t>
            </a:r>
            <a:r>
              <a:rPr kumimoji="1" lang="zh-CN" altLang="en-US" sz="1100" b="1" kern="0" dirty="0">
                <a:solidFill>
                  <a:srgbClr val="5A99D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：业务简单的场景</a:t>
            </a:r>
          </a:p>
        </p:txBody>
      </p:sp>
      <p:sp>
        <p:nvSpPr>
          <p:cNvPr id="176" name="矩形 175">
            <a:extLst>
              <a:ext uri="{FF2B5EF4-FFF2-40B4-BE49-F238E27FC236}">
                <a16:creationId xmlns:a16="http://schemas.microsoft.com/office/drawing/2014/main" id="{B5D8C75E-73C8-44AB-9E77-BD9CFFB3ECC9}"/>
              </a:ext>
            </a:extLst>
          </p:cNvPr>
          <p:cNvSpPr/>
          <p:nvPr/>
        </p:nvSpPr>
        <p:spPr>
          <a:xfrm>
            <a:off x="10619448" y="4023242"/>
            <a:ext cx="1548213" cy="1123229"/>
          </a:xfrm>
          <a:prstGeom prst="rect">
            <a:avLst/>
          </a:prstGeom>
          <a:gradFill>
            <a:gsLst>
              <a:gs pos="0">
                <a:srgbClr val="5A99D1">
                  <a:alpha val="0"/>
                </a:srgbClr>
              </a:gs>
              <a:gs pos="100000">
                <a:srgbClr val="5A99D1">
                  <a:alpha val="0"/>
                </a:srgbClr>
              </a:gs>
              <a:gs pos="51000">
                <a:srgbClr val="5A99D1">
                  <a:alpha val="20000"/>
                </a:srgbClr>
              </a:gs>
            </a:gsLst>
            <a:lin ang="10800000" scaled="0"/>
          </a:gradFill>
          <a:ln w="6350" cap="flat" cmpd="sng" algn="ctr">
            <a:gradFill>
              <a:gsLst>
                <a:gs pos="0">
                  <a:srgbClr val="5A99D1">
                    <a:alpha val="0"/>
                  </a:srgbClr>
                </a:gs>
                <a:gs pos="51000">
                  <a:srgbClr val="5A99D1"/>
                </a:gs>
                <a:gs pos="100000">
                  <a:srgbClr val="5A99D1">
                    <a:alpha val="0"/>
                  </a:srgbClr>
                </a:gs>
              </a:gsLst>
              <a:lin ang="0" scaled="0"/>
            </a:gradFill>
            <a:prstDash val="solid"/>
            <a:miter lim="800000"/>
          </a:ln>
          <a:effectLst/>
        </p:spPr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zh-CN" altLang="en-US" sz="900" b="1" dirty="0">
                <a:solidFill>
                  <a:srgbClr val="5A99D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监控</a:t>
            </a:r>
            <a:r>
              <a:rPr lang="en-US" altLang="zh-CN" sz="900" b="1" dirty="0">
                <a:solidFill>
                  <a:srgbClr val="5A99D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/</a:t>
            </a:r>
            <a:r>
              <a:rPr lang="zh-CN" altLang="en-US" sz="900" b="1" dirty="0">
                <a:solidFill>
                  <a:srgbClr val="5A99D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门禁</a:t>
            </a:r>
            <a:r>
              <a:rPr lang="en-US" altLang="zh-CN" sz="900" b="1" dirty="0">
                <a:solidFill>
                  <a:srgbClr val="5A99D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/IP</a:t>
            </a:r>
            <a:r>
              <a:rPr lang="zh-CN" altLang="en-US" sz="900" b="1" dirty="0">
                <a:solidFill>
                  <a:srgbClr val="5A99D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广播</a:t>
            </a:r>
          </a:p>
          <a:p>
            <a:pPr algn="ctr" defTabSz="967585">
              <a:lnSpc>
                <a:spcPct val="120000"/>
              </a:lnSpc>
              <a:defRPr/>
            </a:pPr>
            <a:r>
              <a:rPr kumimoji="1" lang="zh-CN" altLang="en-US" sz="800" kern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南北向流量</a:t>
            </a:r>
          </a:p>
          <a:p>
            <a:pPr algn="ctr" defTabSz="967585">
              <a:lnSpc>
                <a:spcPct val="120000"/>
              </a:lnSpc>
              <a:defRPr/>
            </a:pPr>
            <a:r>
              <a:rPr kumimoji="1" lang="zh-CN" altLang="en-US" sz="800" kern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业务单一</a:t>
            </a:r>
            <a:endParaRPr kumimoji="1" lang="en-US" altLang="zh-CN" sz="800" kern="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 defTabSz="967585">
              <a:lnSpc>
                <a:spcPct val="120000"/>
              </a:lnSpc>
              <a:defRPr/>
            </a:pPr>
            <a:r>
              <a:rPr kumimoji="1" lang="zh-CN" altLang="en-US" sz="800" kern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业务需求一致，标准化</a:t>
            </a:r>
            <a:endParaRPr kumimoji="1" lang="en-US" altLang="zh-CN" sz="800" kern="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 defTabSz="967585">
              <a:lnSpc>
                <a:spcPct val="120000"/>
              </a:lnSpc>
              <a:defRPr/>
            </a:pPr>
            <a:r>
              <a:rPr kumimoji="1" lang="en-US" altLang="zh-CN" sz="900" b="1" kern="0" dirty="0">
                <a:solidFill>
                  <a:srgbClr val="5A99D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PON</a:t>
            </a:r>
            <a:r>
              <a:rPr kumimoji="1" lang="zh-CN" altLang="en-US" sz="800" b="1" kern="0" dirty="0">
                <a:solidFill>
                  <a:srgbClr val="5A99D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：业务简单的场景</a:t>
            </a:r>
          </a:p>
        </p:txBody>
      </p:sp>
    </p:spTree>
    <p:extLst>
      <p:ext uri="{BB962C8B-B14F-4D97-AF65-F5344CB8AC3E}">
        <p14:creationId xmlns:p14="http://schemas.microsoft.com/office/powerpoint/2010/main" val="4757048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</TotalTime>
  <Words>146</Words>
  <Application>Microsoft Office PowerPoint</Application>
  <PresentationFormat>宽屏</PresentationFormat>
  <Paragraphs>44</Paragraphs>
  <Slides>1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6" baseType="lpstr">
      <vt:lpstr>等线</vt:lpstr>
      <vt:lpstr>等线 Light</vt:lpstr>
      <vt:lpstr>微软雅黑</vt:lpstr>
      <vt:lpstr>Arial</vt:lpstr>
      <vt:lpstr>Office 主题​​</vt:lpstr>
      <vt:lpstr>拓扑图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拓扑图</dc:title>
  <dc:creator>婵 黄</dc:creator>
  <cp:lastModifiedBy>婵 黄</cp:lastModifiedBy>
  <cp:revision>7</cp:revision>
  <dcterms:created xsi:type="dcterms:W3CDTF">2024-11-08T01:01:05Z</dcterms:created>
  <dcterms:modified xsi:type="dcterms:W3CDTF">2024-11-08T01:46:35Z</dcterms:modified>
</cp:coreProperties>
</file>